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51206400" cy="38404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5C5D"/>
    <a:srgbClr val="EE7569"/>
    <a:srgbClr val="2D2E2F"/>
    <a:srgbClr val="555657"/>
    <a:srgbClr val="696A6C"/>
    <a:srgbClr val="F6DEBE"/>
    <a:srgbClr val="7FBAB7"/>
    <a:srgbClr val="416529"/>
    <a:srgbClr val="FFFFFF"/>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37" autoAdjust="0"/>
    <p:restoredTop sz="95363" autoAdjust="0"/>
  </p:normalViewPr>
  <p:slideViewPr>
    <p:cSldViewPr snapToGrid="0">
      <p:cViewPr varScale="1">
        <p:scale>
          <a:sx n="15" d="100"/>
          <a:sy n="15" d="100"/>
        </p:scale>
        <p:origin x="1109" y="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480" y="6285233"/>
            <a:ext cx="43525440" cy="13370560"/>
          </a:xfrm>
        </p:spPr>
        <p:txBody>
          <a:bodyPr anchor="b"/>
          <a:lstStyle>
            <a:lvl1pPr algn="ctr">
              <a:defRPr sz="33600"/>
            </a:lvl1pPr>
          </a:lstStyle>
          <a:p>
            <a:r>
              <a:rPr lang="en-US"/>
              <a:t>Click to edit Master title style</a:t>
            </a:r>
            <a:endParaRPr lang="en-US" dirty="0"/>
          </a:p>
        </p:txBody>
      </p:sp>
      <p:sp>
        <p:nvSpPr>
          <p:cNvPr id="3" name="Subtitle 2"/>
          <p:cNvSpPr>
            <a:spLocks noGrp="1"/>
          </p:cNvSpPr>
          <p:nvPr>
            <p:ph type="subTitle" idx="1"/>
          </p:nvPr>
        </p:nvSpPr>
        <p:spPr>
          <a:xfrm>
            <a:off x="6400800" y="20171413"/>
            <a:ext cx="38404800" cy="9272267"/>
          </a:xfrm>
        </p:spPr>
        <p:txBody>
          <a:bodyPr/>
          <a:lstStyle>
            <a:lvl1pPr marL="0" indent="0" algn="ctr">
              <a:buNone/>
              <a:defRPr sz="13440"/>
            </a:lvl1pPr>
            <a:lvl2pPr marL="2560320" indent="0" algn="ctr">
              <a:buNone/>
              <a:defRPr sz="11200"/>
            </a:lvl2pPr>
            <a:lvl3pPr marL="5120640" indent="0" algn="ctr">
              <a:buNone/>
              <a:defRPr sz="10080"/>
            </a:lvl3pPr>
            <a:lvl4pPr marL="7680960" indent="0" algn="ctr">
              <a:buNone/>
              <a:defRPr sz="8960"/>
            </a:lvl4pPr>
            <a:lvl5pPr marL="10241280" indent="0" algn="ctr">
              <a:buNone/>
              <a:defRPr sz="8960"/>
            </a:lvl5pPr>
            <a:lvl6pPr marL="12801600" indent="0" algn="ctr">
              <a:buNone/>
              <a:defRPr sz="8960"/>
            </a:lvl6pPr>
            <a:lvl7pPr marL="15361920" indent="0" algn="ctr">
              <a:buNone/>
              <a:defRPr sz="8960"/>
            </a:lvl7pPr>
            <a:lvl8pPr marL="17922240" indent="0" algn="ctr">
              <a:buNone/>
              <a:defRPr sz="8960"/>
            </a:lvl8pPr>
            <a:lvl9pPr marL="20482560" indent="0" algn="ctr">
              <a:buNone/>
              <a:defRPr sz="89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551AF2-A29B-42DF-9F8B-32D3DC0A7144}"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2457973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551AF2-A29B-42DF-9F8B-32D3DC0A7144}"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150052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3" y="2044700"/>
            <a:ext cx="11041380" cy="325462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520443" y="2044700"/>
            <a:ext cx="32484060"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551AF2-A29B-42DF-9F8B-32D3DC0A7144}"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3240898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551AF2-A29B-42DF-9F8B-32D3DC0A7144}"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697529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3" y="9574541"/>
            <a:ext cx="44165520" cy="15975327"/>
          </a:xfrm>
        </p:spPr>
        <p:txBody>
          <a:bodyPr anchor="b"/>
          <a:lstStyle>
            <a:lvl1pPr>
              <a:defRPr sz="33600"/>
            </a:lvl1pPr>
          </a:lstStyle>
          <a:p>
            <a:r>
              <a:rPr lang="en-US"/>
              <a:t>Click to edit Master title style</a:t>
            </a:r>
            <a:endParaRPr lang="en-US" dirty="0"/>
          </a:p>
        </p:txBody>
      </p:sp>
      <p:sp>
        <p:nvSpPr>
          <p:cNvPr id="3" name="Text Placeholder 2"/>
          <p:cNvSpPr>
            <a:spLocks noGrp="1"/>
          </p:cNvSpPr>
          <p:nvPr>
            <p:ph type="body" idx="1"/>
          </p:nvPr>
        </p:nvSpPr>
        <p:spPr>
          <a:xfrm>
            <a:off x="3493773" y="25701001"/>
            <a:ext cx="44165520" cy="8401047"/>
          </a:xfrm>
        </p:spPr>
        <p:txBody>
          <a:bodyPr/>
          <a:lstStyle>
            <a:lvl1pPr marL="0" indent="0">
              <a:buNone/>
              <a:defRPr sz="13440">
                <a:solidFill>
                  <a:schemeClr val="tx1"/>
                </a:solidFill>
              </a:defRPr>
            </a:lvl1pPr>
            <a:lvl2pPr marL="2560320" indent="0">
              <a:buNone/>
              <a:defRPr sz="11200">
                <a:solidFill>
                  <a:schemeClr val="tx1">
                    <a:tint val="75000"/>
                  </a:schemeClr>
                </a:solidFill>
              </a:defRPr>
            </a:lvl2pPr>
            <a:lvl3pPr marL="5120640" indent="0">
              <a:buNone/>
              <a:defRPr sz="10080">
                <a:solidFill>
                  <a:schemeClr val="tx1">
                    <a:tint val="75000"/>
                  </a:schemeClr>
                </a:solidFill>
              </a:defRPr>
            </a:lvl3pPr>
            <a:lvl4pPr marL="7680960" indent="0">
              <a:buNone/>
              <a:defRPr sz="8960">
                <a:solidFill>
                  <a:schemeClr val="tx1">
                    <a:tint val="75000"/>
                  </a:schemeClr>
                </a:solidFill>
              </a:defRPr>
            </a:lvl4pPr>
            <a:lvl5pPr marL="10241280" indent="0">
              <a:buNone/>
              <a:defRPr sz="8960">
                <a:solidFill>
                  <a:schemeClr val="tx1">
                    <a:tint val="75000"/>
                  </a:schemeClr>
                </a:solidFill>
              </a:defRPr>
            </a:lvl5pPr>
            <a:lvl6pPr marL="12801600" indent="0">
              <a:buNone/>
              <a:defRPr sz="8960">
                <a:solidFill>
                  <a:schemeClr val="tx1">
                    <a:tint val="75000"/>
                  </a:schemeClr>
                </a:solidFill>
              </a:defRPr>
            </a:lvl6pPr>
            <a:lvl7pPr marL="15361920" indent="0">
              <a:buNone/>
              <a:defRPr sz="8960">
                <a:solidFill>
                  <a:schemeClr val="tx1">
                    <a:tint val="75000"/>
                  </a:schemeClr>
                </a:solidFill>
              </a:defRPr>
            </a:lvl7pPr>
            <a:lvl8pPr marL="17922240" indent="0">
              <a:buNone/>
              <a:defRPr sz="8960">
                <a:solidFill>
                  <a:schemeClr val="tx1">
                    <a:tint val="75000"/>
                  </a:schemeClr>
                </a:solidFill>
              </a:defRPr>
            </a:lvl8pPr>
            <a:lvl9pPr marL="20482560" indent="0">
              <a:buNone/>
              <a:defRPr sz="89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551AF2-A29B-42DF-9F8B-32D3DC0A7144}"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790085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520440" y="10223500"/>
            <a:ext cx="2176272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5923240" y="10223500"/>
            <a:ext cx="2176272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F551AF2-A29B-42DF-9F8B-32D3DC0A7144}"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428153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044708"/>
            <a:ext cx="44165520" cy="74231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3527115" y="9414513"/>
            <a:ext cx="21662704" cy="4613907"/>
          </a:xfrm>
        </p:spPr>
        <p:txBody>
          <a:bodyPr anchor="b"/>
          <a:lstStyle>
            <a:lvl1pPr marL="0" indent="0">
              <a:buNone/>
              <a:defRPr sz="13440" b="1"/>
            </a:lvl1pPr>
            <a:lvl2pPr marL="2560320" indent="0">
              <a:buNone/>
              <a:defRPr sz="11200" b="1"/>
            </a:lvl2pPr>
            <a:lvl3pPr marL="5120640" indent="0">
              <a:buNone/>
              <a:defRPr sz="10080" b="1"/>
            </a:lvl3pPr>
            <a:lvl4pPr marL="7680960" indent="0">
              <a:buNone/>
              <a:defRPr sz="8960" b="1"/>
            </a:lvl4pPr>
            <a:lvl5pPr marL="10241280" indent="0">
              <a:buNone/>
              <a:defRPr sz="8960" b="1"/>
            </a:lvl5pPr>
            <a:lvl6pPr marL="12801600" indent="0">
              <a:buNone/>
              <a:defRPr sz="8960" b="1"/>
            </a:lvl6pPr>
            <a:lvl7pPr marL="15361920" indent="0">
              <a:buNone/>
              <a:defRPr sz="8960" b="1"/>
            </a:lvl7pPr>
            <a:lvl8pPr marL="17922240" indent="0">
              <a:buNone/>
              <a:defRPr sz="8960" b="1"/>
            </a:lvl8pPr>
            <a:lvl9pPr marL="20482560" indent="0">
              <a:buNone/>
              <a:defRPr sz="8960" b="1"/>
            </a:lvl9pPr>
          </a:lstStyle>
          <a:p>
            <a:pPr lvl="0"/>
            <a:r>
              <a:rPr lang="en-US"/>
              <a:t>Click to edit Master text styles</a:t>
            </a:r>
          </a:p>
        </p:txBody>
      </p:sp>
      <p:sp>
        <p:nvSpPr>
          <p:cNvPr id="4" name="Content Placeholder 3"/>
          <p:cNvSpPr>
            <a:spLocks noGrp="1"/>
          </p:cNvSpPr>
          <p:nvPr>
            <p:ph sz="half" idx="2"/>
          </p:nvPr>
        </p:nvSpPr>
        <p:spPr>
          <a:xfrm>
            <a:off x="3527115" y="14028420"/>
            <a:ext cx="21662704"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5923243" y="9414513"/>
            <a:ext cx="21769390" cy="4613907"/>
          </a:xfrm>
        </p:spPr>
        <p:txBody>
          <a:bodyPr anchor="b"/>
          <a:lstStyle>
            <a:lvl1pPr marL="0" indent="0">
              <a:buNone/>
              <a:defRPr sz="13440" b="1"/>
            </a:lvl1pPr>
            <a:lvl2pPr marL="2560320" indent="0">
              <a:buNone/>
              <a:defRPr sz="11200" b="1"/>
            </a:lvl2pPr>
            <a:lvl3pPr marL="5120640" indent="0">
              <a:buNone/>
              <a:defRPr sz="10080" b="1"/>
            </a:lvl3pPr>
            <a:lvl4pPr marL="7680960" indent="0">
              <a:buNone/>
              <a:defRPr sz="8960" b="1"/>
            </a:lvl4pPr>
            <a:lvl5pPr marL="10241280" indent="0">
              <a:buNone/>
              <a:defRPr sz="8960" b="1"/>
            </a:lvl5pPr>
            <a:lvl6pPr marL="12801600" indent="0">
              <a:buNone/>
              <a:defRPr sz="8960" b="1"/>
            </a:lvl6pPr>
            <a:lvl7pPr marL="15361920" indent="0">
              <a:buNone/>
              <a:defRPr sz="8960" b="1"/>
            </a:lvl7pPr>
            <a:lvl8pPr marL="17922240" indent="0">
              <a:buNone/>
              <a:defRPr sz="8960" b="1"/>
            </a:lvl8pPr>
            <a:lvl9pPr marL="20482560" indent="0">
              <a:buNone/>
              <a:defRPr sz="8960" b="1"/>
            </a:lvl9pPr>
          </a:lstStyle>
          <a:p>
            <a:pPr lvl="0"/>
            <a:r>
              <a:rPr lang="en-US"/>
              <a:t>Click to edit Master text styles</a:t>
            </a:r>
          </a:p>
        </p:txBody>
      </p:sp>
      <p:sp>
        <p:nvSpPr>
          <p:cNvPr id="6" name="Content Placeholder 5"/>
          <p:cNvSpPr>
            <a:spLocks noGrp="1"/>
          </p:cNvSpPr>
          <p:nvPr>
            <p:ph sz="quarter" idx="4"/>
          </p:nvPr>
        </p:nvSpPr>
        <p:spPr>
          <a:xfrm>
            <a:off x="25923243" y="14028420"/>
            <a:ext cx="21769390"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F551AF2-A29B-42DF-9F8B-32D3DC0A7144}" type="datetimeFigureOut">
              <a:rPr lang="en-US" smtClean="0"/>
              <a:t>10/23/2022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72181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F551AF2-A29B-42DF-9F8B-32D3DC0A7144}" type="datetimeFigureOut">
              <a:rPr lang="en-US" smtClean="0"/>
              <a:t>10/23/2022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1845131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551AF2-A29B-42DF-9F8B-32D3DC0A7144}" type="datetimeFigureOut">
              <a:rPr lang="en-US" smtClean="0"/>
              <a:t>10/23/2022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2031555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560320"/>
            <a:ext cx="16515397" cy="8961120"/>
          </a:xfrm>
        </p:spPr>
        <p:txBody>
          <a:bodyPr anchor="b"/>
          <a:lstStyle>
            <a:lvl1pPr>
              <a:defRPr sz="17920"/>
            </a:lvl1pPr>
          </a:lstStyle>
          <a:p>
            <a:r>
              <a:rPr lang="en-US"/>
              <a:t>Click to edit Master title style</a:t>
            </a:r>
            <a:endParaRPr lang="en-US" dirty="0"/>
          </a:p>
        </p:txBody>
      </p:sp>
      <p:sp>
        <p:nvSpPr>
          <p:cNvPr id="3" name="Content Placeholder 2"/>
          <p:cNvSpPr>
            <a:spLocks noGrp="1"/>
          </p:cNvSpPr>
          <p:nvPr>
            <p:ph idx="1"/>
          </p:nvPr>
        </p:nvSpPr>
        <p:spPr>
          <a:xfrm>
            <a:off x="21769390" y="5529588"/>
            <a:ext cx="25923240" cy="27292300"/>
          </a:xfrm>
        </p:spPr>
        <p:txBody>
          <a:bodyPr/>
          <a:lstStyle>
            <a:lvl1pPr>
              <a:defRPr sz="17920"/>
            </a:lvl1pPr>
            <a:lvl2pPr>
              <a:defRPr sz="15680"/>
            </a:lvl2pPr>
            <a:lvl3pPr>
              <a:defRPr sz="13440"/>
            </a:lvl3pPr>
            <a:lvl4pPr>
              <a:defRPr sz="11200"/>
            </a:lvl4pPr>
            <a:lvl5pPr>
              <a:defRPr sz="11200"/>
            </a:lvl5pPr>
            <a:lvl6pPr>
              <a:defRPr sz="11200"/>
            </a:lvl6pPr>
            <a:lvl7pPr>
              <a:defRPr sz="11200"/>
            </a:lvl7pPr>
            <a:lvl8pPr>
              <a:defRPr sz="11200"/>
            </a:lvl8pPr>
            <a:lvl9pPr>
              <a:defRPr sz="1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527110" y="11521440"/>
            <a:ext cx="16515397" cy="21344893"/>
          </a:xfrm>
        </p:spPr>
        <p:txBody>
          <a:bodyPr/>
          <a:lstStyle>
            <a:lvl1pPr marL="0" indent="0">
              <a:buNone/>
              <a:defRPr sz="8960"/>
            </a:lvl1pPr>
            <a:lvl2pPr marL="2560320" indent="0">
              <a:buNone/>
              <a:defRPr sz="7840"/>
            </a:lvl2pPr>
            <a:lvl3pPr marL="5120640" indent="0">
              <a:buNone/>
              <a:defRPr sz="6720"/>
            </a:lvl3pPr>
            <a:lvl4pPr marL="7680960" indent="0">
              <a:buNone/>
              <a:defRPr sz="5600"/>
            </a:lvl4pPr>
            <a:lvl5pPr marL="10241280" indent="0">
              <a:buNone/>
              <a:defRPr sz="5600"/>
            </a:lvl5pPr>
            <a:lvl6pPr marL="12801600" indent="0">
              <a:buNone/>
              <a:defRPr sz="5600"/>
            </a:lvl6pPr>
            <a:lvl7pPr marL="15361920" indent="0">
              <a:buNone/>
              <a:defRPr sz="5600"/>
            </a:lvl7pPr>
            <a:lvl8pPr marL="17922240" indent="0">
              <a:buNone/>
              <a:defRPr sz="5600"/>
            </a:lvl8pPr>
            <a:lvl9pPr marL="20482560" indent="0">
              <a:buNone/>
              <a:defRPr sz="5600"/>
            </a:lvl9pPr>
          </a:lstStyle>
          <a:p>
            <a:pPr lvl="0"/>
            <a:r>
              <a:rPr lang="en-US"/>
              <a:t>Click to edit Master text styles</a:t>
            </a:r>
          </a:p>
        </p:txBody>
      </p:sp>
      <p:sp>
        <p:nvSpPr>
          <p:cNvPr id="5" name="Date Placeholder 4"/>
          <p:cNvSpPr>
            <a:spLocks noGrp="1"/>
          </p:cNvSpPr>
          <p:nvPr>
            <p:ph type="dt" sz="half" idx="10"/>
          </p:nvPr>
        </p:nvSpPr>
        <p:spPr/>
        <p:txBody>
          <a:bodyPr/>
          <a:lstStyle/>
          <a:p>
            <a:fld id="{7F551AF2-A29B-42DF-9F8B-32D3DC0A7144}"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1705395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560320"/>
            <a:ext cx="16515397" cy="8961120"/>
          </a:xfrm>
        </p:spPr>
        <p:txBody>
          <a:bodyPr anchor="b"/>
          <a:lstStyle>
            <a:lvl1pPr>
              <a:defRPr sz="17920"/>
            </a:lvl1pPr>
          </a:lstStyle>
          <a:p>
            <a:r>
              <a:rPr lang="en-US"/>
              <a:t>Click to edit Master title style</a:t>
            </a:r>
            <a:endParaRPr lang="en-US" dirty="0"/>
          </a:p>
        </p:txBody>
      </p:sp>
      <p:sp>
        <p:nvSpPr>
          <p:cNvPr id="3" name="Picture Placeholder 2"/>
          <p:cNvSpPr>
            <a:spLocks noGrp="1" noChangeAspect="1"/>
          </p:cNvSpPr>
          <p:nvPr>
            <p:ph type="pic" idx="1"/>
          </p:nvPr>
        </p:nvSpPr>
        <p:spPr>
          <a:xfrm>
            <a:off x="21769390" y="5529588"/>
            <a:ext cx="25923240" cy="27292300"/>
          </a:xfrm>
        </p:spPr>
        <p:txBody>
          <a:bodyPr anchor="t"/>
          <a:lstStyle>
            <a:lvl1pPr marL="0" indent="0">
              <a:buNone/>
              <a:defRPr sz="17920"/>
            </a:lvl1pPr>
            <a:lvl2pPr marL="2560320" indent="0">
              <a:buNone/>
              <a:defRPr sz="15680"/>
            </a:lvl2pPr>
            <a:lvl3pPr marL="5120640" indent="0">
              <a:buNone/>
              <a:defRPr sz="13440"/>
            </a:lvl3pPr>
            <a:lvl4pPr marL="7680960" indent="0">
              <a:buNone/>
              <a:defRPr sz="11200"/>
            </a:lvl4pPr>
            <a:lvl5pPr marL="10241280" indent="0">
              <a:buNone/>
              <a:defRPr sz="11200"/>
            </a:lvl5pPr>
            <a:lvl6pPr marL="12801600" indent="0">
              <a:buNone/>
              <a:defRPr sz="11200"/>
            </a:lvl6pPr>
            <a:lvl7pPr marL="15361920" indent="0">
              <a:buNone/>
              <a:defRPr sz="11200"/>
            </a:lvl7pPr>
            <a:lvl8pPr marL="17922240" indent="0">
              <a:buNone/>
              <a:defRPr sz="11200"/>
            </a:lvl8pPr>
            <a:lvl9pPr marL="20482560" indent="0">
              <a:buNone/>
              <a:defRPr sz="11200"/>
            </a:lvl9pPr>
          </a:lstStyle>
          <a:p>
            <a:r>
              <a:rPr lang="en-US"/>
              <a:t>Click icon to add picture</a:t>
            </a:r>
            <a:endParaRPr lang="en-US" dirty="0"/>
          </a:p>
        </p:txBody>
      </p:sp>
      <p:sp>
        <p:nvSpPr>
          <p:cNvPr id="4" name="Text Placeholder 3"/>
          <p:cNvSpPr>
            <a:spLocks noGrp="1"/>
          </p:cNvSpPr>
          <p:nvPr>
            <p:ph type="body" sz="half" idx="2"/>
          </p:nvPr>
        </p:nvSpPr>
        <p:spPr>
          <a:xfrm>
            <a:off x="3527110" y="11521440"/>
            <a:ext cx="16515397" cy="21344893"/>
          </a:xfrm>
        </p:spPr>
        <p:txBody>
          <a:bodyPr/>
          <a:lstStyle>
            <a:lvl1pPr marL="0" indent="0">
              <a:buNone/>
              <a:defRPr sz="8960"/>
            </a:lvl1pPr>
            <a:lvl2pPr marL="2560320" indent="0">
              <a:buNone/>
              <a:defRPr sz="7840"/>
            </a:lvl2pPr>
            <a:lvl3pPr marL="5120640" indent="0">
              <a:buNone/>
              <a:defRPr sz="6720"/>
            </a:lvl3pPr>
            <a:lvl4pPr marL="7680960" indent="0">
              <a:buNone/>
              <a:defRPr sz="5600"/>
            </a:lvl4pPr>
            <a:lvl5pPr marL="10241280" indent="0">
              <a:buNone/>
              <a:defRPr sz="5600"/>
            </a:lvl5pPr>
            <a:lvl6pPr marL="12801600" indent="0">
              <a:buNone/>
              <a:defRPr sz="5600"/>
            </a:lvl6pPr>
            <a:lvl7pPr marL="15361920" indent="0">
              <a:buNone/>
              <a:defRPr sz="5600"/>
            </a:lvl7pPr>
            <a:lvl8pPr marL="17922240" indent="0">
              <a:buNone/>
              <a:defRPr sz="5600"/>
            </a:lvl8pPr>
            <a:lvl9pPr marL="20482560" indent="0">
              <a:buNone/>
              <a:defRPr sz="5600"/>
            </a:lvl9pPr>
          </a:lstStyle>
          <a:p>
            <a:pPr lvl="0"/>
            <a:r>
              <a:rPr lang="en-US"/>
              <a:t>Click to edit Master text styles</a:t>
            </a:r>
          </a:p>
        </p:txBody>
      </p:sp>
      <p:sp>
        <p:nvSpPr>
          <p:cNvPr id="5" name="Date Placeholder 4"/>
          <p:cNvSpPr>
            <a:spLocks noGrp="1"/>
          </p:cNvSpPr>
          <p:nvPr>
            <p:ph type="dt" sz="half" idx="10"/>
          </p:nvPr>
        </p:nvSpPr>
        <p:spPr/>
        <p:txBody>
          <a:bodyPr/>
          <a:lstStyle/>
          <a:p>
            <a:fld id="{7F551AF2-A29B-42DF-9F8B-32D3DC0A7144}"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1122773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2044708"/>
            <a:ext cx="44165520" cy="74231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520440" y="10223500"/>
            <a:ext cx="4416552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0440" y="35595568"/>
            <a:ext cx="11521440" cy="2044700"/>
          </a:xfrm>
          <a:prstGeom prst="rect">
            <a:avLst/>
          </a:prstGeom>
        </p:spPr>
        <p:txBody>
          <a:bodyPr vert="horz" lIns="91440" tIns="45720" rIns="91440" bIns="45720" rtlCol="0" anchor="ctr"/>
          <a:lstStyle>
            <a:lvl1pPr algn="l">
              <a:defRPr sz="6720">
                <a:solidFill>
                  <a:schemeClr val="tx1">
                    <a:tint val="75000"/>
                  </a:schemeClr>
                </a:solidFill>
              </a:defRPr>
            </a:lvl1pPr>
          </a:lstStyle>
          <a:p>
            <a:fld id="{7F551AF2-A29B-42DF-9F8B-32D3DC0A7144}" type="datetimeFigureOut">
              <a:rPr lang="en-US" smtClean="0"/>
              <a:t>10/23/2022</a:t>
            </a:fld>
            <a:endParaRPr lang="en-US"/>
          </a:p>
        </p:txBody>
      </p:sp>
      <p:sp>
        <p:nvSpPr>
          <p:cNvPr id="5" name="Footer Placeholder 4"/>
          <p:cNvSpPr>
            <a:spLocks noGrp="1"/>
          </p:cNvSpPr>
          <p:nvPr>
            <p:ph type="ftr" sz="quarter" idx="3"/>
          </p:nvPr>
        </p:nvSpPr>
        <p:spPr>
          <a:xfrm>
            <a:off x="16962120" y="35595568"/>
            <a:ext cx="17282160" cy="2044700"/>
          </a:xfrm>
          <a:prstGeom prst="rect">
            <a:avLst/>
          </a:prstGeom>
        </p:spPr>
        <p:txBody>
          <a:bodyPr vert="horz" lIns="91440" tIns="45720" rIns="91440" bIns="45720" rtlCol="0" anchor="ctr"/>
          <a:lstStyle>
            <a:lvl1pPr algn="ctr">
              <a:defRPr sz="67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35595568"/>
            <a:ext cx="11521440" cy="2044700"/>
          </a:xfrm>
          <a:prstGeom prst="rect">
            <a:avLst/>
          </a:prstGeom>
        </p:spPr>
        <p:txBody>
          <a:bodyPr vert="horz" lIns="91440" tIns="45720" rIns="91440" bIns="45720" rtlCol="0" anchor="ctr"/>
          <a:lstStyle>
            <a:lvl1pPr algn="r">
              <a:defRPr sz="6720">
                <a:solidFill>
                  <a:schemeClr val="tx1">
                    <a:tint val="75000"/>
                  </a:schemeClr>
                </a:solidFill>
              </a:defRPr>
            </a:lvl1pPr>
          </a:lstStyle>
          <a:p>
            <a:fld id="{823201EA-94BF-481B-AC90-7CF16A3BE6F5}" type="slidenum">
              <a:rPr lang="en-US" smtClean="0"/>
              <a:t>‹#›</a:t>
            </a:fld>
            <a:endParaRPr lang="en-US"/>
          </a:p>
        </p:txBody>
      </p:sp>
    </p:spTree>
    <p:extLst>
      <p:ext uri="{BB962C8B-B14F-4D97-AF65-F5344CB8AC3E}">
        <p14:creationId xmlns:p14="http://schemas.microsoft.com/office/powerpoint/2010/main" val="1014673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5120640" rtl="0" eaLnBrk="1" latinLnBrk="0" hangingPunct="1">
        <a:lnSpc>
          <a:spcPct val="90000"/>
        </a:lnSpc>
        <a:spcBef>
          <a:spcPct val="0"/>
        </a:spcBef>
        <a:buNone/>
        <a:defRPr sz="24640" kern="1200">
          <a:solidFill>
            <a:schemeClr val="tx1"/>
          </a:solidFill>
          <a:latin typeface="+mj-lt"/>
          <a:ea typeface="+mj-ea"/>
          <a:cs typeface="+mj-cs"/>
        </a:defRPr>
      </a:lvl1pPr>
    </p:titleStyle>
    <p:bodyStyle>
      <a:lvl1pPr marL="1280160" indent="-1280160" algn="l" defTabSz="5120640" rtl="0" eaLnBrk="1" latinLnBrk="0" hangingPunct="1">
        <a:lnSpc>
          <a:spcPct val="90000"/>
        </a:lnSpc>
        <a:spcBef>
          <a:spcPts val="5600"/>
        </a:spcBef>
        <a:buFont typeface="Arial" panose="020B0604020202020204" pitchFamily="34" charset="0"/>
        <a:buChar char="•"/>
        <a:defRPr sz="15680" kern="1200">
          <a:solidFill>
            <a:schemeClr val="tx1"/>
          </a:solidFill>
          <a:latin typeface="+mn-lt"/>
          <a:ea typeface="+mn-ea"/>
          <a:cs typeface="+mn-cs"/>
        </a:defRPr>
      </a:lvl1pPr>
      <a:lvl2pPr marL="3840480" indent="-1280160" algn="l" defTabSz="5120640" rtl="0" eaLnBrk="1" latinLnBrk="0" hangingPunct="1">
        <a:lnSpc>
          <a:spcPct val="90000"/>
        </a:lnSpc>
        <a:spcBef>
          <a:spcPts val="2800"/>
        </a:spcBef>
        <a:buFont typeface="Arial" panose="020B0604020202020204" pitchFamily="34" charset="0"/>
        <a:buChar char="•"/>
        <a:defRPr sz="13440" kern="1200">
          <a:solidFill>
            <a:schemeClr val="tx1"/>
          </a:solidFill>
          <a:latin typeface="+mn-lt"/>
          <a:ea typeface="+mn-ea"/>
          <a:cs typeface="+mn-cs"/>
        </a:defRPr>
      </a:lvl2pPr>
      <a:lvl3pPr marL="6400800" indent="-1280160" algn="l" defTabSz="5120640" rtl="0" eaLnBrk="1" latinLnBrk="0" hangingPunct="1">
        <a:lnSpc>
          <a:spcPct val="90000"/>
        </a:lnSpc>
        <a:spcBef>
          <a:spcPts val="2800"/>
        </a:spcBef>
        <a:buFont typeface="Arial" panose="020B0604020202020204" pitchFamily="34" charset="0"/>
        <a:buChar char="•"/>
        <a:defRPr sz="11200" kern="1200">
          <a:solidFill>
            <a:schemeClr val="tx1"/>
          </a:solidFill>
          <a:latin typeface="+mn-lt"/>
          <a:ea typeface="+mn-ea"/>
          <a:cs typeface="+mn-cs"/>
        </a:defRPr>
      </a:lvl3pPr>
      <a:lvl4pPr marL="89611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4pPr>
      <a:lvl5pPr marL="1152144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5pPr>
      <a:lvl6pPr marL="1408176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6pPr>
      <a:lvl7pPr marL="1664208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7pPr>
      <a:lvl8pPr marL="1920240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8pPr>
      <a:lvl9pPr marL="217627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9pPr>
    </p:bodyStyle>
    <p:otherStyle>
      <a:defPPr>
        <a:defRPr lang="en-US"/>
      </a:defPPr>
      <a:lvl1pPr marL="0" algn="l" defTabSz="5120640" rtl="0" eaLnBrk="1" latinLnBrk="0" hangingPunct="1">
        <a:defRPr sz="10080" kern="1200">
          <a:solidFill>
            <a:schemeClr val="tx1"/>
          </a:solidFill>
          <a:latin typeface="+mn-lt"/>
          <a:ea typeface="+mn-ea"/>
          <a:cs typeface="+mn-cs"/>
        </a:defRPr>
      </a:lvl1pPr>
      <a:lvl2pPr marL="2560320" algn="l" defTabSz="5120640" rtl="0" eaLnBrk="1" latinLnBrk="0" hangingPunct="1">
        <a:defRPr sz="10080" kern="1200">
          <a:solidFill>
            <a:schemeClr val="tx1"/>
          </a:solidFill>
          <a:latin typeface="+mn-lt"/>
          <a:ea typeface="+mn-ea"/>
          <a:cs typeface="+mn-cs"/>
        </a:defRPr>
      </a:lvl2pPr>
      <a:lvl3pPr marL="5120640" algn="l" defTabSz="5120640" rtl="0" eaLnBrk="1" latinLnBrk="0" hangingPunct="1">
        <a:defRPr sz="10080" kern="1200">
          <a:solidFill>
            <a:schemeClr val="tx1"/>
          </a:solidFill>
          <a:latin typeface="+mn-lt"/>
          <a:ea typeface="+mn-ea"/>
          <a:cs typeface="+mn-cs"/>
        </a:defRPr>
      </a:lvl3pPr>
      <a:lvl4pPr marL="7680960" algn="l" defTabSz="5120640" rtl="0" eaLnBrk="1" latinLnBrk="0" hangingPunct="1">
        <a:defRPr sz="10080" kern="1200">
          <a:solidFill>
            <a:schemeClr val="tx1"/>
          </a:solidFill>
          <a:latin typeface="+mn-lt"/>
          <a:ea typeface="+mn-ea"/>
          <a:cs typeface="+mn-cs"/>
        </a:defRPr>
      </a:lvl4pPr>
      <a:lvl5pPr marL="10241280" algn="l" defTabSz="5120640" rtl="0" eaLnBrk="1" latinLnBrk="0" hangingPunct="1">
        <a:defRPr sz="10080" kern="1200">
          <a:solidFill>
            <a:schemeClr val="tx1"/>
          </a:solidFill>
          <a:latin typeface="+mn-lt"/>
          <a:ea typeface="+mn-ea"/>
          <a:cs typeface="+mn-cs"/>
        </a:defRPr>
      </a:lvl5pPr>
      <a:lvl6pPr marL="12801600" algn="l" defTabSz="5120640" rtl="0" eaLnBrk="1" latinLnBrk="0" hangingPunct="1">
        <a:defRPr sz="10080" kern="1200">
          <a:solidFill>
            <a:schemeClr val="tx1"/>
          </a:solidFill>
          <a:latin typeface="+mn-lt"/>
          <a:ea typeface="+mn-ea"/>
          <a:cs typeface="+mn-cs"/>
        </a:defRPr>
      </a:lvl6pPr>
      <a:lvl7pPr marL="15361920" algn="l" defTabSz="5120640" rtl="0" eaLnBrk="1" latinLnBrk="0" hangingPunct="1">
        <a:defRPr sz="10080" kern="1200">
          <a:solidFill>
            <a:schemeClr val="tx1"/>
          </a:solidFill>
          <a:latin typeface="+mn-lt"/>
          <a:ea typeface="+mn-ea"/>
          <a:cs typeface="+mn-cs"/>
        </a:defRPr>
      </a:lvl7pPr>
      <a:lvl8pPr marL="17922240" algn="l" defTabSz="5120640" rtl="0" eaLnBrk="1" latinLnBrk="0" hangingPunct="1">
        <a:defRPr sz="10080" kern="1200">
          <a:solidFill>
            <a:schemeClr val="tx1"/>
          </a:solidFill>
          <a:latin typeface="+mn-lt"/>
          <a:ea typeface="+mn-ea"/>
          <a:cs typeface="+mn-cs"/>
        </a:defRPr>
      </a:lvl8pPr>
      <a:lvl9pPr marL="20482560" algn="l" defTabSz="5120640" rtl="0" eaLnBrk="1" latinLnBrk="0" hangingPunct="1">
        <a:defRPr sz="100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57;p13">
            <a:extLst>
              <a:ext uri="{FF2B5EF4-FFF2-40B4-BE49-F238E27FC236}">
                <a16:creationId xmlns:a16="http://schemas.microsoft.com/office/drawing/2014/main" id="{52968346-314C-48DC-9264-FCD488C4EBD0}"/>
              </a:ext>
            </a:extLst>
          </p:cNvPr>
          <p:cNvSpPr txBox="1">
            <a:spLocks/>
          </p:cNvSpPr>
          <p:nvPr/>
        </p:nvSpPr>
        <p:spPr>
          <a:xfrm>
            <a:off x="342900" y="378606"/>
            <a:ext cx="50520600" cy="35956162"/>
          </a:xfrm>
          <a:prstGeom prst="rect">
            <a:avLst/>
          </a:prstGeom>
          <a:solidFill>
            <a:srgbClr val="7FBAB7"/>
          </a:solidFill>
          <a:effectLst>
            <a:glow rad="406400">
              <a:schemeClr val="accent1"/>
            </a:glow>
          </a:effectLst>
        </p:spPr>
        <p:txBody>
          <a:bodyPr spcFirstLastPara="1" vert="horz" wrap="square" lIns="329130" tIns="329130" rIns="329130" bIns="329130" rtlCol="0" anchor="b" anchorCtr="0">
            <a:normAutofit/>
          </a:bodyPr>
          <a:lstStyle>
            <a:lvl1pPr algn="ctr" defTabSz="5120640" rtl="0" eaLnBrk="1" latinLnBrk="0" hangingPunct="1">
              <a:lnSpc>
                <a:spcPct val="90000"/>
              </a:lnSpc>
              <a:spcBef>
                <a:spcPct val="0"/>
              </a:spcBef>
              <a:buNone/>
              <a:defRPr sz="33600" kern="1200">
                <a:solidFill>
                  <a:schemeClr val="tx1"/>
                </a:solidFill>
                <a:latin typeface="+mj-lt"/>
                <a:ea typeface="+mj-ea"/>
                <a:cs typeface="+mj-cs"/>
              </a:defRPr>
            </a:lvl1pPr>
          </a:lstStyle>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p:txBody>
      </p:sp>
      <p:sp>
        <p:nvSpPr>
          <p:cNvPr id="23" name="TextBox 22">
            <a:extLst>
              <a:ext uri="{FF2B5EF4-FFF2-40B4-BE49-F238E27FC236}">
                <a16:creationId xmlns:a16="http://schemas.microsoft.com/office/drawing/2014/main" id="{7E203CB6-34F8-4144-9A95-C5FEC895DA8F}"/>
              </a:ext>
            </a:extLst>
          </p:cNvPr>
          <p:cNvSpPr txBox="1"/>
          <p:nvPr/>
        </p:nvSpPr>
        <p:spPr>
          <a:xfrm>
            <a:off x="30339836" y="16889058"/>
            <a:ext cx="6570921" cy="1015663"/>
          </a:xfrm>
          <a:prstGeom prst="rect">
            <a:avLst/>
          </a:prstGeom>
          <a:noFill/>
        </p:spPr>
        <p:txBody>
          <a:bodyPr wrap="square" rtlCol="0">
            <a:spAutoFit/>
          </a:bodyPr>
          <a:lstStyle/>
          <a:p>
            <a:endParaRPr lang="en-US" sz="6000" dirty="0"/>
          </a:p>
        </p:txBody>
      </p:sp>
      <p:sp>
        <p:nvSpPr>
          <p:cNvPr id="26" name="Rectangle: Diagonal Corners Rounded 25">
            <a:extLst>
              <a:ext uri="{FF2B5EF4-FFF2-40B4-BE49-F238E27FC236}">
                <a16:creationId xmlns:a16="http://schemas.microsoft.com/office/drawing/2014/main" id="{88879E63-9099-485F-A428-4228FF47F295}"/>
              </a:ext>
            </a:extLst>
          </p:cNvPr>
          <p:cNvSpPr/>
          <p:nvPr/>
        </p:nvSpPr>
        <p:spPr>
          <a:xfrm>
            <a:off x="810761" y="727118"/>
            <a:ext cx="49611516" cy="3460637"/>
          </a:xfrm>
          <a:prstGeom prst="round2DiagRect">
            <a:avLst/>
          </a:prstGeom>
          <a:solidFill>
            <a:srgbClr val="F6DEBE"/>
          </a:solidFill>
          <a:ln>
            <a:noFill/>
            <a:prstDash val="dash"/>
          </a:ln>
          <a:effectLst>
            <a:glow rad="139700">
              <a:schemeClr val="accent3">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0" b="1" dirty="0">
                <a:solidFill>
                  <a:srgbClr val="5B5C5D"/>
                </a:solidFill>
                <a:effectLst>
                  <a:innerShdw blurRad="63500" dist="50800" dir="13500000">
                    <a:prstClr val="black">
                      <a:alpha val="50000"/>
                    </a:prstClr>
                  </a:innerShdw>
                </a:effectLst>
                <a:latin typeface="Source Sans Pro SemiBold"/>
                <a:ea typeface="Source Sans Pro SemiBold"/>
              </a:rPr>
              <a:t>PRIORITIZING NETWORK PROPERTIES OF TCR REPERTOIRE </a:t>
            </a:r>
            <a:br>
              <a:rPr lang="en-US" sz="15400" b="1" dirty="0">
                <a:solidFill>
                  <a:srgbClr val="696A6C"/>
                </a:solidFill>
                <a:latin typeface="Source Sans Pro SemiBold"/>
                <a:ea typeface="Source Sans Pro SemiBold"/>
              </a:rPr>
            </a:br>
            <a:r>
              <a:rPr lang="en-US" sz="6000" b="1" dirty="0">
                <a:solidFill>
                  <a:srgbClr val="555657"/>
                </a:solidFill>
                <a:latin typeface="Source Sans Pro Light"/>
                <a:ea typeface="Source Sans Pro Light"/>
              </a:rPr>
              <a:t>A Novel Approach To  Select Network Signatures From TCR Repertoire Data</a:t>
            </a:r>
            <a:endParaRPr lang="en-US" sz="9600" b="1" dirty="0">
              <a:solidFill>
                <a:srgbClr val="555657"/>
              </a:solidFill>
              <a:latin typeface="Source Sans Pro SemiBold"/>
              <a:ea typeface="Source Sans Pro SemiBold"/>
            </a:endParaRPr>
          </a:p>
        </p:txBody>
      </p:sp>
      <p:cxnSp>
        <p:nvCxnSpPr>
          <p:cNvPr id="29" name="Straight Connector 28">
            <a:extLst>
              <a:ext uri="{FF2B5EF4-FFF2-40B4-BE49-F238E27FC236}">
                <a16:creationId xmlns:a16="http://schemas.microsoft.com/office/drawing/2014/main" id="{FF9B627D-BADB-4F48-9041-BE22D4B727B5}"/>
              </a:ext>
            </a:extLst>
          </p:cNvPr>
          <p:cNvCxnSpPr/>
          <p:nvPr/>
        </p:nvCxnSpPr>
        <p:spPr>
          <a:xfrm>
            <a:off x="810761" y="7028341"/>
            <a:ext cx="49526456" cy="0"/>
          </a:xfrm>
          <a:prstGeom prst="line">
            <a:avLst/>
          </a:prstGeom>
          <a:ln w="127000" cap="sq" cmpd="dbl">
            <a:solidFill>
              <a:srgbClr val="696A6C"/>
            </a:solidFill>
            <a:prstDash val="soli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24CB3BF4-435A-43BF-B957-0BF562C17F90}"/>
              </a:ext>
            </a:extLst>
          </p:cNvPr>
          <p:cNvSpPr/>
          <p:nvPr/>
        </p:nvSpPr>
        <p:spPr>
          <a:xfrm>
            <a:off x="825817" y="7227766"/>
            <a:ext cx="11961077" cy="28994562"/>
          </a:xfrm>
          <a:prstGeom prst="rect">
            <a:avLst/>
          </a:prstGeom>
          <a:solidFill>
            <a:srgbClr val="F6DEBE"/>
          </a:solidFill>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6000" spc="300" dirty="0">
              <a:solidFill>
                <a:srgbClr val="5B5C5D"/>
              </a:solidFill>
              <a:effectLst/>
              <a:latin typeface="Arial Nova" panose="020B0604020202020204" pitchFamily="34" charset="0"/>
              <a:ea typeface="SimSun" panose="02010600030101010101" pitchFamily="2" charset="-122"/>
            </a:endParaRPr>
          </a:p>
          <a:p>
            <a:endParaRPr lang="en-US" sz="6000" spc="300" dirty="0">
              <a:solidFill>
                <a:srgbClr val="5B5C5D"/>
              </a:solidFill>
              <a:effectLst/>
              <a:latin typeface="Arial Nova" panose="020B0604020202020204" pitchFamily="34" charset="0"/>
              <a:ea typeface="SimSun" panose="02010600030101010101" pitchFamily="2" charset="-122"/>
            </a:endParaRPr>
          </a:p>
          <a:p>
            <a:endParaRPr lang="en-US" sz="6000" spc="300" dirty="0">
              <a:solidFill>
                <a:srgbClr val="5B5C5D"/>
              </a:solidFill>
              <a:effectLst/>
              <a:latin typeface="Arial Nova" panose="020B0604020202020204" pitchFamily="34" charset="0"/>
              <a:ea typeface="SimSun" panose="02010600030101010101" pitchFamily="2" charset="-122"/>
            </a:endParaRPr>
          </a:p>
          <a:p>
            <a:endParaRPr lang="en-US" sz="6000" spc="300" dirty="0">
              <a:solidFill>
                <a:srgbClr val="5B5C5D"/>
              </a:solidFill>
              <a:latin typeface="Arial Nova" panose="020B0604020202020204" pitchFamily="34" charset="0"/>
              <a:ea typeface="SimSun" panose="02010600030101010101" pitchFamily="2" charset="-122"/>
            </a:endParaRPr>
          </a:p>
          <a:p>
            <a:endParaRPr lang="en-US" sz="2400" dirty="0">
              <a:solidFill>
                <a:srgbClr val="5B5C5D"/>
              </a:solidFill>
              <a:latin typeface="Arial Nova" panose="020B0604020202020204" pitchFamily="34" charset="0"/>
              <a:ea typeface="SimSun" panose="02010600030101010101" pitchFamily="2" charset="-122"/>
            </a:endParaRPr>
          </a:p>
          <a:p>
            <a:endParaRPr lang="en-US" sz="6000" spc="300" dirty="0">
              <a:solidFill>
                <a:srgbClr val="5B5C5D"/>
              </a:solidFill>
              <a:effectLst/>
              <a:latin typeface="Arial Nova" panose="020B0604020202020204" pitchFamily="34" charset="0"/>
              <a:ea typeface="SimSun" panose="02010600030101010101" pitchFamily="2" charset="-122"/>
            </a:endParaRPr>
          </a:p>
          <a:p>
            <a:endParaRPr lang="en-US" sz="6000" spc="300" dirty="0">
              <a:solidFill>
                <a:srgbClr val="5B5C5D"/>
              </a:solidFill>
              <a:latin typeface="Arial Nova" panose="020B0604020202020204" pitchFamily="34" charset="0"/>
              <a:ea typeface="SimSun" panose="02010600030101010101" pitchFamily="2" charset="-122"/>
            </a:endParaRPr>
          </a:p>
        </p:txBody>
      </p:sp>
      <p:sp>
        <p:nvSpPr>
          <p:cNvPr id="55" name="Rectangle: Rounded Corners 54">
            <a:extLst>
              <a:ext uri="{FF2B5EF4-FFF2-40B4-BE49-F238E27FC236}">
                <a16:creationId xmlns:a16="http://schemas.microsoft.com/office/drawing/2014/main" id="{984B9F6A-F284-4B6A-AA20-6B73E9223660}"/>
              </a:ext>
            </a:extLst>
          </p:cNvPr>
          <p:cNvSpPr/>
          <p:nvPr/>
        </p:nvSpPr>
        <p:spPr>
          <a:xfrm>
            <a:off x="1370132" y="7288872"/>
            <a:ext cx="10872446" cy="847546"/>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spc="300" dirty="0">
                <a:solidFill>
                  <a:schemeClr val="bg1"/>
                </a:solidFill>
                <a:effectLst>
                  <a:innerShdw blurRad="63500" dist="50800" dir="13500000">
                    <a:prstClr val="black">
                      <a:alpha val="50000"/>
                    </a:prstClr>
                  </a:innerShdw>
                </a:effectLst>
                <a:latin typeface="Source Sans Pro SemiBold"/>
                <a:ea typeface="Source Sans Pro SemiBold"/>
              </a:rPr>
              <a:t>BACKGROUND</a:t>
            </a:r>
            <a:endParaRPr lang="en-US" sz="6600" b="1" spc="300" dirty="0">
              <a:solidFill>
                <a:schemeClr val="bg1"/>
              </a:solidFill>
            </a:endParaRPr>
          </a:p>
        </p:txBody>
      </p:sp>
      <p:pic>
        <p:nvPicPr>
          <p:cNvPr id="3" name="Picture 2">
            <a:extLst>
              <a:ext uri="{FF2B5EF4-FFF2-40B4-BE49-F238E27FC236}">
                <a16:creationId xmlns:a16="http://schemas.microsoft.com/office/drawing/2014/main" id="{BE449747-CAA7-461A-AAA7-7234DF0FD6B8}"/>
              </a:ext>
            </a:extLst>
          </p:cNvPr>
          <p:cNvPicPr>
            <a:picLocks noChangeAspect="1"/>
          </p:cNvPicPr>
          <p:nvPr/>
        </p:nvPicPr>
        <p:blipFill>
          <a:blip r:embed="rId2"/>
          <a:stretch>
            <a:fillRect/>
          </a:stretch>
        </p:blipFill>
        <p:spPr>
          <a:xfrm>
            <a:off x="6625691" y="8193833"/>
            <a:ext cx="6108983" cy="6407160"/>
          </a:xfrm>
          <a:prstGeom prst="rect">
            <a:avLst/>
          </a:prstGeom>
        </p:spPr>
      </p:pic>
      <p:sp>
        <p:nvSpPr>
          <p:cNvPr id="21" name="Rectangle 20">
            <a:extLst>
              <a:ext uri="{FF2B5EF4-FFF2-40B4-BE49-F238E27FC236}">
                <a16:creationId xmlns:a16="http://schemas.microsoft.com/office/drawing/2014/main" id="{276E3E3F-B298-4BFA-A3B0-1B3CA7A59099}"/>
              </a:ext>
            </a:extLst>
          </p:cNvPr>
          <p:cNvSpPr/>
          <p:nvPr/>
        </p:nvSpPr>
        <p:spPr>
          <a:xfrm>
            <a:off x="13069980" y="7215188"/>
            <a:ext cx="12192642" cy="28785857"/>
          </a:xfrm>
          <a:prstGeom prst="rect">
            <a:avLst/>
          </a:prstGeom>
          <a:solidFill>
            <a:srgbClr val="F6DEBE"/>
          </a:solidFill>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6000" spc="300" dirty="0">
              <a:solidFill>
                <a:srgbClr val="5B5C5D"/>
              </a:solidFill>
              <a:effectLst/>
              <a:latin typeface="Arial Nova" panose="020B0604020202020204" pitchFamily="34" charset="0"/>
              <a:ea typeface="SimSun" panose="02010600030101010101" pitchFamily="2" charset="-122"/>
            </a:endParaRPr>
          </a:p>
          <a:p>
            <a:endParaRPr lang="en-US" sz="6000" spc="300" dirty="0">
              <a:solidFill>
                <a:srgbClr val="5B5C5D"/>
              </a:solidFill>
              <a:effectLst/>
              <a:latin typeface="Arial Nova" panose="020B0604020202020204" pitchFamily="34" charset="0"/>
              <a:ea typeface="SimSun" panose="02010600030101010101" pitchFamily="2" charset="-122"/>
            </a:endParaRPr>
          </a:p>
          <a:p>
            <a:endParaRPr lang="en-US" sz="6000" dirty="0">
              <a:solidFill>
                <a:srgbClr val="5B5C5D"/>
              </a:solidFill>
              <a:effectLst>
                <a:innerShdw blurRad="63500" dist="50800" dir="13500000">
                  <a:prstClr val="black">
                    <a:alpha val="50000"/>
                  </a:prstClr>
                </a:innerShdw>
              </a:effectLst>
              <a:latin typeface="Arial Nova" panose="020B0604020202020204" pitchFamily="34" charset="0"/>
              <a:ea typeface="Source Sans Pro SemiBold"/>
            </a:endParaRPr>
          </a:p>
        </p:txBody>
      </p:sp>
      <p:sp>
        <p:nvSpPr>
          <p:cNvPr id="24" name="Rectangle 23">
            <a:extLst>
              <a:ext uri="{FF2B5EF4-FFF2-40B4-BE49-F238E27FC236}">
                <a16:creationId xmlns:a16="http://schemas.microsoft.com/office/drawing/2014/main" id="{9215E276-41F6-4DB7-A4EA-467F763D1F7D}"/>
              </a:ext>
            </a:extLst>
          </p:cNvPr>
          <p:cNvSpPr/>
          <p:nvPr/>
        </p:nvSpPr>
        <p:spPr>
          <a:xfrm>
            <a:off x="25493918" y="7227766"/>
            <a:ext cx="12747562" cy="28994562"/>
          </a:xfrm>
          <a:prstGeom prst="rect">
            <a:avLst/>
          </a:prstGeom>
          <a:solidFill>
            <a:srgbClr val="F6DEBE"/>
          </a:solidFill>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6000" spc="300" dirty="0">
              <a:solidFill>
                <a:srgbClr val="5B5C5D"/>
              </a:solidFill>
              <a:effectLst/>
              <a:latin typeface="Arial Nova" panose="020B0604020202020204" pitchFamily="34" charset="0"/>
              <a:ea typeface="SimSun" panose="02010600030101010101" pitchFamily="2" charset="-122"/>
            </a:endParaRPr>
          </a:p>
          <a:p>
            <a:endParaRPr lang="en-US" sz="6000" spc="300" dirty="0">
              <a:solidFill>
                <a:srgbClr val="5B5C5D"/>
              </a:solidFill>
              <a:effectLst/>
              <a:latin typeface="Arial Nova" panose="020B0604020202020204" pitchFamily="34" charset="0"/>
              <a:ea typeface="SimSun" panose="02010600030101010101" pitchFamily="2" charset="-122"/>
            </a:endParaRPr>
          </a:p>
        </p:txBody>
      </p:sp>
      <p:sp>
        <p:nvSpPr>
          <p:cNvPr id="25" name="Rectangle 24">
            <a:extLst>
              <a:ext uri="{FF2B5EF4-FFF2-40B4-BE49-F238E27FC236}">
                <a16:creationId xmlns:a16="http://schemas.microsoft.com/office/drawing/2014/main" id="{905F5727-04F0-4A2A-A040-41ED1B605DF8}"/>
              </a:ext>
            </a:extLst>
          </p:cNvPr>
          <p:cNvSpPr/>
          <p:nvPr/>
        </p:nvSpPr>
        <p:spPr>
          <a:xfrm>
            <a:off x="38433665" y="7227766"/>
            <a:ext cx="12027615" cy="28929066"/>
          </a:xfrm>
          <a:prstGeom prst="rect">
            <a:avLst/>
          </a:prstGeom>
          <a:solidFill>
            <a:srgbClr val="F6DEBE"/>
          </a:solidFill>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6000" i="1" spc="300" dirty="0">
              <a:solidFill>
                <a:srgbClr val="5B5C5D"/>
              </a:solidFill>
              <a:effectLst/>
              <a:latin typeface="Arial Nova" panose="020B0604020202020204" pitchFamily="34" charset="0"/>
              <a:ea typeface="SimSun" panose="02010600030101010101" pitchFamily="2" charset="-122"/>
            </a:endParaRPr>
          </a:p>
          <a:p>
            <a:endParaRPr lang="en-US" sz="6000" spc="300" dirty="0">
              <a:solidFill>
                <a:srgbClr val="5B5C5D"/>
              </a:solidFill>
              <a:effectLst/>
              <a:latin typeface="Arial Nova" panose="020B0604020202020204" pitchFamily="34" charset="0"/>
              <a:ea typeface="SimSun" panose="02010600030101010101" pitchFamily="2" charset="-122"/>
            </a:endParaRPr>
          </a:p>
        </p:txBody>
      </p:sp>
      <p:sp>
        <p:nvSpPr>
          <p:cNvPr id="4" name="TextBox 3">
            <a:extLst>
              <a:ext uri="{FF2B5EF4-FFF2-40B4-BE49-F238E27FC236}">
                <a16:creationId xmlns:a16="http://schemas.microsoft.com/office/drawing/2014/main" id="{BCE4FFAF-E6C1-4F42-A357-2BC6A7BCB83B}"/>
              </a:ext>
            </a:extLst>
          </p:cNvPr>
          <p:cNvSpPr txBox="1"/>
          <p:nvPr/>
        </p:nvSpPr>
        <p:spPr>
          <a:xfrm>
            <a:off x="1076607" y="8189936"/>
            <a:ext cx="4861114" cy="3416320"/>
          </a:xfrm>
          <a:prstGeom prst="rect">
            <a:avLst/>
          </a:prstGeom>
          <a:noFill/>
        </p:spPr>
        <p:txBody>
          <a:bodyPr wrap="square" rtlCol="0">
            <a:spAutoFit/>
          </a:bodyPr>
          <a:lstStyle/>
          <a:p>
            <a:r>
              <a:rPr lang="en" sz="2400" dirty="0">
                <a:solidFill>
                  <a:srgbClr val="5B5C5D"/>
                </a:solidFill>
                <a:latin typeface="Arial Nova" panose="020B0604020202020204" pitchFamily="34" charset="0"/>
                <a:ea typeface="SimSun" panose="02010600030101010101" pitchFamily="2" charset="-122"/>
                <a:sym typeface="Source Sans Pro"/>
              </a:rPr>
              <a:t>T cells are </a:t>
            </a:r>
            <a:r>
              <a:rPr lang="en" sz="2400" b="1" dirty="0">
                <a:solidFill>
                  <a:srgbClr val="5B5C5D"/>
                </a:solidFill>
                <a:latin typeface="Arial Nova" panose="020B0604020202020204" pitchFamily="34" charset="0"/>
                <a:ea typeface="SimSun" panose="02010600030101010101" pitchFamily="2" charset="-122"/>
                <a:sym typeface="Source Sans Pro"/>
              </a:rPr>
              <a:t>crucial components of the adaptive immune system</a:t>
            </a:r>
            <a:r>
              <a:rPr lang="en" sz="2400" dirty="0">
                <a:solidFill>
                  <a:srgbClr val="5B5C5D"/>
                </a:solidFill>
                <a:latin typeface="Arial Nova" panose="020B0604020202020204" pitchFamily="34" charset="0"/>
                <a:ea typeface="SimSun" panose="02010600030101010101" pitchFamily="2" charset="-122"/>
                <a:sym typeface="Source Sans Pro"/>
              </a:rPr>
              <a:t>, mediating anti-tumoral immunity and immune response to infections.</a:t>
            </a:r>
          </a:p>
          <a:p>
            <a:endParaRPr lang="en" sz="2400" dirty="0">
              <a:solidFill>
                <a:srgbClr val="5B5C5D"/>
              </a:solidFill>
              <a:latin typeface="Arial Nova" panose="020B0604020202020204" pitchFamily="34" charset="0"/>
              <a:ea typeface="SimSun" panose="02010600030101010101" pitchFamily="2" charset="-122"/>
              <a:sym typeface="Source Sans Pro"/>
            </a:endParaRPr>
          </a:p>
          <a:p>
            <a:r>
              <a:rPr lang="en" sz="2400" dirty="0">
                <a:solidFill>
                  <a:srgbClr val="5B5C5D"/>
                </a:solidFill>
                <a:latin typeface="Arial Nova" panose="020B0604020202020204" pitchFamily="34" charset="0"/>
                <a:ea typeface="SimSun" panose="02010600030101010101" pitchFamily="2" charset="-122"/>
                <a:sym typeface="Source Sans Pro"/>
              </a:rPr>
              <a:t>T cell receptors (TCR) target specific antigens based on nucleotide sequence.</a:t>
            </a:r>
            <a:endParaRPr lang="en-US" dirty="0"/>
          </a:p>
        </p:txBody>
      </p:sp>
      <p:pic>
        <p:nvPicPr>
          <p:cNvPr id="28" name="Picture 27">
            <a:extLst>
              <a:ext uri="{FF2B5EF4-FFF2-40B4-BE49-F238E27FC236}">
                <a16:creationId xmlns:a16="http://schemas.microsoft.com/office/drawing/2014/main" id="{4BFC98EA-C1D1-43D3-95E3-D5F43605B819}"/>
              </a:ext>
            </a:extLst>
          </p:cNvPr>
          <p:cNvPicPr>
            <a:picLocks noChangeAspect="1"/>
          </p:cNvPicPr>
          <p:nvPr/>
        </p:nvPicPr>
        <p:blipFill>
          <a:blip r:embed="rId3"/>
          <a:stretch>
            <a:fillRect/>
          </a:stretch>
        </p:blipFill>
        <p:spPr>
          <a:xfrm>
            <a:off x="2189918" y="11659774"/>
            <a:ext cx="2727859" cy="2478658"/>
          </a:xfrm>
          <a:prstGeom prst="rect">
            <a:avLst/>
          </a:prstGeom>
          <a:effectLst>
            <a:glow rad="139700">
              <a:schemeClr val="bg1">
                <a:alpha val="40000"/>
              </a:schemeClr>
            </a:glow>
          </a:effectLst>
        </p:spPr>
      </p:pic>
      <p:sp>
        <p:nvSpPr>
          <p:cNvPr id="31" name="Google Shape;89;p13">
            <a:extLst>
              <a:ext uri="{FF2B5EF4-FFF2-40B4-BE49-F238E27FC236}">
                <a16:creationId xmlns:a16="http://schemas.microsoft.com/office/drawing/2014/main" id="{3E9355B3-B84A-4595-AC12-BB24242B8469}"/>
              </a:ext>
            </a:extLst>
          </p:cNvPr>
          <p:cNvSpPr txBox="1"/>
          <p:nvPr/>
        </p:nvSpPr>
        <p:spPr>
          <a:xfrm>
            <a:off x="917970" y="14512438"/>
            <a:ext cx="11884416" cy="2548245"/>
          </a:xfrm>
          <a:prstGeom prst="rect">
            <a:avLst/>
          </a:prstGeom>
          <a:noFill/>
          <a:ln>
            <a:noFill/>
          </a:ln>
        </p:spPr>
        <p:txBody>
          <a:bodyPr spcFirstLastPara="1" wrap="square" lIns="98730" tIns="164520" rIns="98730" bIns="164520" anchor="t" anchorCtr="0">
            <a:spAutoFit/>
          </a:bodyPr>
          <a:lstStyle/>
          <a:p>
            <a:pPr marL="131674" indent="-157277">
              <a:buClr>
                <a:srgbClr val="FF9900"/>
              </a:buClr>
              <a:buSzPts val="400"/>
              <a:buFont typeface="Source Sans Pro"/>
              <a:buChar char="●"/>
            </a:pPr>
            <a:r>
              <a:rPr lang="en-US" sz="2400" dirty="0">
                <a:solidFill>
                  <a:srgbClr val="5B5C5D"/>
                </a:solidFill>
                <a:latin typeface="Arial Nova" panose="020B0604020202020204" pitchFamily="34" charset="0"/>
                <a:ea typeface="SimSun" panose="02010600030101010101" pitchFamily="2" charset="-122"/>
              </a:rPr>
              <a:t>TCR repertoires </a:t>
            </a:r>
            <a:r>
              <a:rPr lang="en-US" sz="2400" b="1" dirty="0">
                <a:solidFill>
                  <a:srgbClr val="5B5C5D"/>
                </a:solidFill>
                <a:latin typeface="Arial Nova" panose="020B0604020202020204" pitchFamily="34" charset="0"/>
                <a:ea typeface="SimSun" panose="02010600030101010101" pitchFamily="2" charset="-122"/>
              </a:rPr>
              <a:t>continually shaped throughout the lifetime </a:t>
            </a:r>
            <a:r>
              <a:rPr lang="en-US" sz="2400" dirty="0">
                <a:solidFill>
                  <a:srgbClr val="5B5C5D"/>
                </a:solidFill>
                <a:latin typeface="Arial Nova" panose="020B0604020202020204" pitchFamily="34" charset="0"/>
                <a:ea typeface="SimSun" panose="02010600030101010101" pitchFamily="2" charset="-122"/>
              </a:rPr>
              <a:t>of an individual in response to pathogenic exposure and can serve as a fingerprint of an </a:t>
            </a:r>
            <a:r>
              <a:rPr lang="en-US" sz="2400" b="1" dirty="0">
                <a:solidFill>
                  <a:srgbClr val="5B5C5D"/>
                </a:solidFill>
                <a:latin typeface="Arial Nova" panose="020B0604020202020204" pitchFamily="34" charset="0"/>
                <a:ea typeface="SimSun" panose="02010600030101010101" pitchFamily="2" charset="-122"/>
              </a:rPr>
              <a:t>individual’s current immunological profile</a:t>
            </a:r>
            <a:r>
              <a:rPr lang="en-US" sz="2400" dirty="0">
                <a:solidFill>
                  <a:srgbClr val="5B5C5D"/>
                </a:solidFill>
                <a:latin typeface="Arial Nova" panose="020B0604020202020204" pitchFamily="34" charset="0"/>
                <a:ea typeface="SimSun" panose="02010600030101010101" pitchFamily="2" charset="-122"/>
              </a:rPr>
              <a:t>.</a:t>
            </a:r>
          </a:p>
          <a:p>
            <a:pPr marL="131674" indent="-157277">
              <a:buClr>
                <a:srgbClr val="FF9900"/>
              </a:buClr>
              <a:buSzPts val="400"/>
              <a:buFont typeface="Source Sans Pro"/>
              <a:buChar char="●"/>
            </a:pPr>
            <a:endParaRPr lang="en-US" sz="2400" dirty="0">
              <a:solidFill>
                <a:srgbClr val="5B5C5D"/>
              </a:solidFill>
              <a:latin typeface="Arial Nova" panose="020B0604020202020204" pitchFamily="34" charset="0"/>
              <a:ea typeface="SimSun" panose="02010600030101010101" pitchFamily="2" charset="-122"/>
              <a:sym typeface="Source Sans Pro"/>
            </a:endParaRPr>
          </a:p>
          <a:p>
            <a:pPr marL="131674" indent="-157277">
              <a:buClr>
                <a:srgbClr val="FF9900"/>
              </a:buClr>
              <a:buSzPts val="400"/>
              <a:buFont typeface="Source Sans Pro"/>
              <a:buChar char="●"/>
            </a:pPr>
            <a:r>
              <a:rPr lang="en-US" sz="2400" dirty="0">
                <a:solidFill>
                  <a:srgbClr val="5B5C5D"/>
                </a:solidFill>
                <a:latin typeface="Arial Nova" panose="020B0604020202020204" pitchFamily="34" charset="0"/>
                <a:ea typeface="SimSun" panose="02010600030101010101" pitchFamily="2" charset="-122"/>
              </a:rPr>
              <a:t>The </a:t>
            </a:r>
            <a:r>
              <a:rPr lang="en-US" sz="2400" b="1" dirty="0">
                <a:solidFill>
                  <a:srgbClr val="5B5C5D"/>
                </a:solidFill>
                <a:latin typeface="Arial Nova" panose="020B0604020202020204" pitchFamily="34" charset="0"/>
                <a:ea typeface="SimSun" panose="02010600030101010101" pitchFamily="2" charset="-122"/>
              </a:rPr>
              <a:t>similarity among TCRs sequence directly influences the antigen recognition breadth</a:t>
            </a:r>
            <a:r>
              <a:rPr lang="en-US" sz="2400" dirty="0">
                <a:solidFill>
                  <a:srgbClr val="5B5C5D"/>
                </a:solidFill>
                <a:latin typeface="Arial Nova" panose="020B0604020202020204" pitchFamily="34" charset="0"/>
                <a:ea typeface="SimSun" panose="02010600030101010101" pitchFamily="2" charset="-122"/>
              </a:rPr>
              <a:t>.</a:t>
            </a:r>
            <a:endParaRPr sz="2400" dirty="0">
              <a:solidFill>
                <a:srgbClr val="5B5C5D"/>
              </a:solidFill>
              <a:latin typeface="Arial Nova" panose="020B0604020202020204" pitchFamily="34" charset="0"/>
              <a:ea typeface="SimSun" panose="02010600030101010101" pitchFamily="2" charset="-122"/>
              <a:sym typeface="Source Sans Pro"/>
            </a:endParaRPr>
          </a:p>
        </p:txBody>
      </p:sp>
      <p:pic>
        <p:nvPicPr>
          <p:cNvPr id="8" name="Picture 7">
            <a:extLst>
              <a:ext uri="{FF2B5EF4-FFF2-40B4-BE49-F238E27FC236}">
                <a16:creationId xmlns:a16="http://schemas.microsoft.com/office/drawing/2014/main" id="{7BA463C5-6375-4660-870C-DF8C5136C15C}"/>
              </a:ext>
            </a:extLst>
          </p:cNvPr>
          <p:cNvPicPr>
            <a:picLocks noChangeAspect="1"/>
          </p:cNvPicPr>
          <p:nvPr/>
        </p:nvPicPr>
        <p:blipFill>
          <a:blip r:embed="rId4"/>
          <a:stretch>
            <a:fillRect/>
          </a:stretch>
        </p:blipFill>
        <p:spPr>
          <a:xfrm>
            <a:off x="7514052" y="20821483"/>
            <a:ext cx="5163169" cy="4096229"/>
          </a:xfrm>
          <a:prstGeom prst="rect">
            <a:avLst/>
          </a:prstGeom>
        </p:spPr>
      </p:pic>
      <p:pic>
        <p:nvPicPr>
          <p:cNvPr id="10" name="Picture 9">
            <a:extLst>
              <a:ext uri="{FF2B5EF4-FFF2-40B4-BE49-F238E27FC236}">
                <a16:creationId xmlns:a16="http://schemas.microsoft.com/office/drawing/2014/main" id="{0F969F94-7B57-4863-8128-D0066677A3C3}"/>
              </a:ext>
            </a:extLst>
          </p:cNvPr>
          <p:cNvPicPr>
            <a:picLocks noChangeAspect="1"/>
          </p:cNvPicPr>
          <p:nvPr/>
        </p:nvPicPr>
        <p:blipFill>
          <a:blip r:embed="rId5"/>
          <a:stretch>
            <a:fillRect/>
          </a:stretch>
        </p:blipFill>
        <p:spPr>
          <a:xfrm>
            <a:off x="7472563" y="25067854"/>
            <a:ext cx="5163168" cy="3786650"/>
          </a:xfrm>
          <a:prstGeom prst="rect">
            <a:avLst/>
          </a:prstGeom>
        </p:spPr>
      </p:pic>
      <p:sp>
        <p:nvSpPr>
          <p:cNvPr id="34" name="Rectangle: Rounded Corners 33">
            <a:extLst>
              <a:ext uri="{FF2B5EF4-FFF2-40B4-BE49-F238E27FC236}">
                <a16:creationId xmlns:a16="http://schemas.microsoft.com/office/drawing/2014/main" id="{22E4CB62-964E-46CC-93D2-2DF4B8834733}"/>
              </a:ext>
            </a:extLst>
          </p:cNvPr>
          <p:cNvSpPr/>
          <p:nvPr/>
        </p:nvSpPr>
        <p:spPr>
          <a:xfrm>
            <a:off x="13669861" y="16960173"/>
            <a:ext cx="10872446" cy="847546"/>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spc="300" dirty="0">
                <a:solidFill>
                  <a:schemeClr val="bg1"/>
                </a:solidFill>
                <a:effectLst>
                  <a:innerShdw blurRad="63500" dist="50800" dir="13500000">
                    <a:prstClr val="black">
                      <a:alpha val="50000"/>
                    </a:prstClr>
                  </a:innerShdw>
                </a:effectLst>
                <a:latin typeface="Source Sans Pro SemiBold"/>
                <a:ea typeface="Source Sans Pro SemiBold"/>
              </a:rPr>
              <a:t>METHODS</a:t>
            </a:r>
            <a:endParaRPr lang="en-US" sz="6600" b="1" spc="300" dirty="0">
              <a:solidFill>
                <a:schemeClr val="bg1"/>
              </a:solidFill>
            </a:endParaRPr>
          </a:p>
        </p:txBody>
      </p:sp>
      <mc:AlternateContent xmlns:mc="http://schemas.openxmlformats.org/markup-compatibility/2006">
        <mc:Choice xmlns:a14="http://schemas.microsoft.com/office/drawing/2010/main" Requires="a14">
          <p:sp>
            <p:nvSpPr>
              <p:cNvPr id="37" name="Google Shape;89;p13">
                <a:extLst>
                  <a:ext uri="{FF2B5EF4-FFF2-40B4-BE49-F238E27FC236}">
                    <a16:creationId xmlns:a16="http://schemas.microsoft.com/office/drawing/2014/main" id="{95F18849-8C0D-46BB-9809-711B51B11B54}"/>
                  </a:ext>
                </a:extLst>
              </p:cNvPr>
              <p:cNvSpPr txBox="1"/>
              <p:nvPr/>
            </p:nvSpPr>
            <p:spPr>
              <a:xfrm>
                <a:off x="1003922" y="17921285"/>
                <a:ext cx="5856256" cy="9934882"/>
              </a:xfrm>
              <a:prstGeom prst="rect">
                <a:avLst/>
              </a:prstGeom>
              <a:noFill/>
              <a:ln>
                <a:noFill/>
              </a:ln>
            </p:spPr>
            <p:txBody>
              <a:bodyPr spcFirstLastPara="1" wrap="square" lIns="98730" tIns="164520" rIns="98730" bIns="164520" anchor="t" anchorCtr="0">
                <a:spAutoFit/>
              </a:bodyPr>
              <a:lstStyle/>
              <a:p>
                <a:r>
                  <a:rPr lang="en-US" sz="2400" dirty="0">
                    <a:solidFill>
                      <a:srgbClr val="5B5C5D"/>
                    </a:solidFill>
                    <a:latin typeface="Arial Nova" panose="020B0604020202020204" pitchFamily="34" charset="0"/>
                    <a:ea typeface="SimSun" panose="02010600030101010101" pitchFamily="2" charset="-122"/>
                  </a:rPr>
                  <a:t>65 Non-small cell lung cancer (NSCLC) patients receiving durvalumab enrolled in a Phase I trial were included for analysis.  </a:t>
                </a:r>
              </a:p>
              <a:p>
                <a:r>
                  <a:rPr lang="en-US" sz="2400" dirty="0">
                    <a:solidFill>
                      <a:srgbClr val="5B5C5D"/>
                    </a:solidFill>
                    <a:latin typeface="Arial Nova" panose="020B0604020202020204" pitchFamily="34" charset="0"/>
                    <a:ea typeface="SimSun" panose="02010600030101010101" pitchFamily="2" charset="-122"/>
                  </a:rPr>
                  <a:t>The ones who received the treatment showed increased survival chances. Other subjects who were untreated had lower survival.</a:t>
                </a:r>
              </a:p>
              <a:p>
                <a:endParaRPr lang="en-US" sz="2400" dirty="0">
                  <a:solidFill>
                    <a:srgbClr val="5B5C5D"/>
                  </a:solidFill>
                  <a:latin typeface="Arial Nova" panose="020B0604020202020204" pitchFamily="34" charset="0"/>
                  <a:ea typeface="SimSun" panose="02010600030101010101" pitchFamily="2" charset="-122"/>
                </a:endParaRPr>
              </a:p>
              <a:p>
                <a:r>
                  <a:rPr lang="en-US" sz="2400" dirty="0" err="1">
                    <a:solidFill>
                      <a:srgbClr val="5B5C5D"/>
                    </a:solidFill>
                    <a:latin typeface="Arial Nova" panose="020B0604020202020204" pitchFamily="34" charset="0"/>
                    <a:ea typeface="SimSun" panose="02010600030101010101" pitchFamily="2" charset="-122"/>
                  </a:rPr>
                  <a:t>OS_mon</a:t>
                </a:r>
                <a:r>
                  <a:rPr lang="en-US" sz="2400" dirty="0">
                    <a:solidFill>
                      <a:srgbClr val="5B5C5D"/>
                    </a:solidFill>
                    <a:latin typeface="Arial Nova" panose="020B0604020202020204" pitchFamily="34" charset="0"/>
                    <a:ea typeface="SimSun" panose="02010600030101010101" pitchFamily="2" charset="-122"/>
                  </a:rPr>
                  <a:t>: Overall Survival Months</a:t>
                </a:r>
              </a:p>
              <a:p>
                <a:r>
                  <a:rPr lang="en-US" sz="2400" dirty="0">
                    <a:solidFill>
                      <a:srgbClr val="5B5C5D"/>
                    </a:solidFill>
                    <a:latin typeface="Arial Nova" panose="020B0604020202020204" pitchFamily="34" charset="0"/>
                    <a:ea typeface="SimSun" panose="02010600030101010101" pitchFamily="2" charset="-122"/>
                  </a:rPr>
                  <a:t>Given: Median </a:t>
                </a:r>
                <a:r>
                  <a:rPr lang="en-US" sz="2400" dirty="0" err="1">
                    <a:solidFill>
                      <a:srgbClr val="5B5C5D"/>
                    </a:solidFill>
                    <a:latin typeface="Arial Nova" panose="020B0604020202020204" pitchFamily="34" charset="0"/>
                    <a:ea typeface="SimSun" panose="02010600030101010101" pitchFamily="2" charset="-122"/>
                  </a:rPr>
                  <a:t>OS_mon</a:t>
                </a:r>
                <a:r>
                  <a:rPr lang="en-US" sz="2400" dirty="0">
                    <a:solidFill>
                      <a:srgbClr val="5B5C5D"/>
                    </a:solidFill>
                    <a:latin typeface="Arial Nova" panose="020B0604020202020204" pitchFamily="34" charset="0"/>
                    <a:ea typeface="SimSun" panose="02010600030101010101" pitchFamily="2" charset="-122"/>
                  </a:rPr>
                  <a:t> = 20.3</a:t>
                </a:r>
              </a:p>
              <a:p>
                <a:endParaRPr lang="en-US" sz="2400" dirty="0">
                  <a:solidFill>
                    <a:srgbClr val="5B5C5D"/>
                  </a:solidFill>
                  <a:latin typeface="Arial Nova" panose="020B0604020202020204" pitchFamily="34" charset="0"/>
                  <a:ea typeface="SimSun" panose="02010600030101010101" pitchFamily="2" charset="-122"/>
                </a:endParaRPr>
              </a:p>
              <a:p>
                <a:r>
                  <a:rPr lang="en-US" sz="2400" b="1" dirty="0">
                    <a:solidFill>
                      <a:srgbClr val="5B5C5D"/>
                    </a:solidFill>
                    <a:latin typeface="Arial Nova" panose="020B0604020202020204" pitchFamily="34" charset="0"/>
                    <a:ea typeface="SimSun" panose="02010600030101010101" pitchFamily="2" charset="-122"/>
                  </a:rPr>
                  <a:t>Longer Survival Group: ‘</a:t>
                </a:r>
                <a:r>
                  <a:rPr lang="en-US" sz="2400" b="1" dirty="0" err="1">
                    <a:solidFill>
                      <a:srgbClr val="5B5C5D"/>
                    </a:solidFill>
                    <a:latin typeface="Arial Nova" panose="020B0604020202020204" pitchFamily="34" charset="0"/>
                    <a:ea typeface="SimSun" panose="02010600030101010101" pitchFamily="2" charset="-122"/>
                  </a:rPr>
                  <a:t>OS_mon</a:t>
                </a:r>
                <a14:m>
                  <m:oMath xmlns:m="http://schemas.openxmlformats.org/officeDocument/2006/math">
                    <m:r>
                      <a:rPr lang="en-US" sz="2800" b="0" i="1" dirty="0" smtClean="0">
                        <a:solidFill>
                          <a:srgbClr val="5B5C5D"/>
                        </a:solidFill>
                        <a:latin typeface="Cambria Math" panose="02040503050406030204" pitchFamily="18" charset="0"/>
                        <a:ea typeface="Cambria Math" panose="02040503050406030204" pitchFamily="18" charset="0"/>
                      </a:rPr>
                      <m:t>≥</m:t>
                    </m:r>
                  </m:oMath>
                </a14:m>
                <a:r>
                  <a:rPr lang="en-US" sz="2400" b="1" dirty="0">
                    <a:solidFill>
                      <a:srgbClr val="5B5C5D"/>
                    </a:solidFill>
                    <a:latin typeface="Arial Nova" panose="020B0604020202020204" pitchFamily="34" charset="0"/>
                    <a:ea typeface="SimSun" panose="02010600030101010101" pitchFamily="2" charset="-122"/>
                  </a:rPr>
                  <a:t>20.3</a:t>
                </a:r>
              </a:p>
              <a:p>
                <a:r>
                  <a:rPr lang="en-US" sz="2400" b="1" dirty="0">
                    <a:solidFill>
                      <a:srgbClr val="5B5C5D"/>
                    </a:solidFill>
                    <a:latin typeface="Arial Nova" panose="020B0604020202020204" pitchFamily="34" charset="0"/>
                    <a:ea typeface="SimSun" panose="02010600030101010101" pitchFamily="2" charset="-122"/>
                  </a:rPr>
                  <a:t>Shorter Survival Group: ‘</a:t>
                </a:r>
                <a:r>
                  <a:rPr lang="en-US" sz="2400" b="1" dirty="0" err="1">
                    <a:solidFill>
                      <a:srgbClr val="5B5C5D"/>
                    </a:solidFill>
                    <a:latin typeface="Arial Nova" panose="020B0604020202020204" pitchFamily="34" charset="0"/>
                    <a:ea typeface="SimSun" panose="02010600030101010101" pitchFamily="2" charset="-122"/>
                  </a:rPr>
                  <a:t>OS_mon</a:t>
                </a:r>
                <a:r>
                  <a:rPr lang="en-US" sz="2400" b="1" dirty="0">
                    <a:solidFill>
                      <a:srgbClr val="5B5C5D"/>
                    </a:solidFill>
                    <a:latin typeface="Arial Nova" panose="020B0604020202020204" pitchFamily="34" charset="0"/>
                    <a:ea typeface="SimSun" panose="02010600030101010101" pitchFamily="2" charset="-122"/>
                  </a:rPr>
                  <a:t>’&lt;20.3</a:t>
                </a:r>
              </a:p>
              <a:p>
                <a:endParaRPr lang="en-US" sz="2400" b="1" dirty="0">
                  <a:solidFill>
                    <a:srgbClr val="5B5C5D"/>
                  </a:solidFill>
                  <a:latin typeface="Arial Nova" panose="020B0604020202020204" pitchFamily="34" charset="0"/>
                  <a:ea typeface="SimSun" panose="02010600030101010101" pitchFamily="2" charset="-122"/>
                </a:endParaRPr>
              </a:p>
              <a:p>
                <a:r>
                  <a:rPr lang="en-US" sz="2400" dirty="0">
                    <a:solidFill>
                      <a:srgbClr val="5B5C5D"/>
                    </a:solidFill>
                    <a:latin typeface="Arial Nova" panose="020B0604020202020204" pitchFamily="34" charset="0"/>
                    <a:ea typeface="SimSun" panose="02010600030101010101" pitchFamily="2" charset="-122"/>
                  </a:rPr>
                  <a:t>It is observed that longer survival subjects have more # of clusters and nodes compared to the shorter survival subjects.</a:t>
                </a:r>
              </a:p>
              <a:p>
                <a:endParaRPr lang="en-US" sz="2400" dirty="0">
                  <a:solidFill>
                    <a:srgbClr val="5B5C5D"/>
                  </a:solidFill>
                  <a:latin typeface="Arial Nova" panose="020B0604020202020204" pitchFamily="34" charset="0"/>
                  <a:ea typeface="SimSun" panose="02010600030101010101" pitchFamily="2" charset="-122"/>
                </a:endParaRPr>
              </a:p>
              <a:p>
                <a:r>
                  <a:rPr lang="en-US" sz="2400" b="1" dirty="0">
                    <a:solidFill>
                      <a:srgbClr val="5B5C5D"/>
                    </a:solidFill>
                    <a:latin typeface="Arial Nova" panose="020B0604020202020204" pitchFamily="34" charset="0"/>
                    <a:ea typeface="SimSun" panose="02010600030101010101" pitchFamily="2" charset="-122"/>
                  </a:rPr>
                  <a:t>INTUITION</a:t>
                </a:r>
                <a:r>
                  <a:rPr lang="en-US" sz="2400" dirty="0">
                    <a:solidFill>
                      <a:srgbClr val="5B5C5D"/>
                    </a:solidFill>
                    <a:latin typeface="Arial Nova" panose="020B0604020202020204" pitchFamily="34" charset="0"/>
                    <a:ea typeface="SimSun" panose="02010600030101010101" pitchFamily="2" charset="-122"/>
                  </a:rPr>
                  <a:t>: Analyzing network properties of these two groups of subjects can help to decipher the innate traits that drive the complexity of the TCR repertoires.</a:t>
                </a:r>
              </a:p>
              <a:p>
                <a:endParaRPr lang="en-US" sz="2400" dirty="0">
                  <a:solidFill>
                    <a:srgbClr val="5B5C5D"/>
                  </a:solidFill>
                  <a:latin typeface="Arial Nova" panose="020B0604020202020204" pitchFamily="34" charset="0"/>
                  <a:ea typeface="SimSun" panose="02010600030101010101" pitchFamily="2" charset="-122"/>
                </a:endParaRPr>
              </a:p>
              <a:p>
                <a:r>
                  <a:rPr lang="en-US" sz="2400" b="1" dirty="0">
                    <a:solidFill>
                      <a:srgbClr val="5B5C5D"/>
                    </a:solidFill>
                    <a:latin typeface="Arial Nova" panose="020B0604020202020204" pitchFamily="34" charset="0"/>
                    <a:ea typeface="SimSun" panose="02010600030101010101" pitchFamily="2" charset="-122"/>
                  </a:rPr>
                  <a:t>Network analysis allows interrogation of sequence similarity.</a:t>
                </a:r>
                <a:endParaRPr lang="en-US" sz="2400" dirty="0">
                  <a:solidFill>
                    <a:srgbClr val="5B5C5D"/>
                  </a:solidFill>
                  <a:latin typeface="Arial Nova" panose="020B0604020202020204" pitchFamily="34" charset="0"/>
                  <a:ea typeface="SimSun" panose="02010600030101010101" pitchFamily="2" charset="-122"/>
                </a:endParaRPr>
              </a:p>
            </p:txBody>
          </p:sp>
        </mc:Choice>
        <mc:Fallback>
          <p:sp>
            <p:nvSpPr>
              <p:cNvPr id="37" name="Google Shape;89;p13">
                <a:extLst>
                  <a:ext uri="{FF2B5EF4-FFF2-40B4-BE49-F238E27FC236}">
                    <a16:creationId xmlns:a16="http://schemas.microsoft.com/office/drawing/2014/main" id="{95F18849-8C0D-46BB-9809-711B51B11B54}"/>
                  </a:ext>
                </a:extLst>
              </p:cNvPr>
              <p:cNvSpPr txBox="1">
                <a:spLocks noRot="1" noChangeAspect="1" noMove="1" noResize="1" noEditPoints="1" noAdjustHandles="1" noChangeArrowheads="1" noChangeShapeType="1" noTextEdit="1"/>
              </p:cNvSpPr>
              <p:nvPr/>
            </p:nvSpPr>
            <p:spPr>
              <a:xfrm>
                <a:off x="1003922" y="17921285"/>
                <a:ext cx="5856256" cy="9934882"/>
              </a:xfrm>
              <a:prstGeom prst="rect">
                <a:avLst/>
              </a:prstGeom>
              <a:blipFill>
                <a:blip r:embed="rId6"/>
                <a:stretch>
                  <a:fillRect l="-1563" r="-2708"/>
                </a:stretch>
              </a:blipFill>
              <a:ln>
                <a:noFill/>
              </a:ln>
            </p:spPr>
            <p:txBody>
              <a:bodyPr/>
              <a:lstStyle/>
              <a:p>
                <a:r>
                  <a:rPr lang="en-US">
                    <a:noFill/>
                  </a:rPr>
                  <a:t> </a:t>
                </a:r>
              </a:p>
            </p:txBody>
          </p:sp>
        </mc:Fallback>
      </mc:AlternateContent>
      <p:sp>
        <p:nvSpPr>
          <p:cNvPr id="39" name="Rectangle: Rounded Corners 38">
            <a:extLst>
              <a:ext uri="{FF2B5EF4-FFF2-40B4-BE49-F238E27FC236}">
                <a16:creationId xmlns:a16="http://schemas.microsoft.com/office/drawing/2014/main" id="{7B0EA47B-01E4-47CA-A5A1-C25D6A494E69}"/>
              </a:ext>
            </a:extLst>
          </p:cNvPr>
          <p:cNvSpPr/>
          <p:nvPr/>
        </p:nvSpPr>
        <p:spPr>
          <a:xfrm>
            <a:off x="1162806" y="28233258"/>
            <a:ext cx="4043160" cy="849720"/>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effectLst>
                  <a:innerShdw blurRad="63500" dist="50800" dir="13500000">
                    <a:prstClr val="black">
                      <a:alpha val="50000"/>
                    </a:prstClr>
                  </a:innerShdw>
                </a:effectLst>
                <a:latin typeface="Source Sans Pro SemiBold"/>
                <a:ea typeface="Source Sans Pro SemiBold"/>
              </a:rPr>
              <a:t>Challenges</a:t>
            </a:r>
          </a:p>
        </p:txBody>
      </p:sp>
      <p:sp>
        <p:nvSpPr>
          <p:cNvPr id="41" name="Google Shape;89;p13">
            <a:extLst>
              <a:ext uri="{FF2B5EF4-FFF2-40B4-BE49-F238E27FC236}">
                <a16:creationId xmlns:a16="http://schemas.microsoft.com/office/drawing/2014/main" id="{DA907579-B8AB-4EDE-931F-7B72C73D595B}"/>
              </a:ext>
            </a:extLst>
          </p:cNvPr>
          <p:cNvSpPr txBox="1"/>
          <p:nvPr/>
        </p:nvSpPr>
        <p:spPr>
          <a:xfrm>
            <a:off x="1109871" y="29103803"/>
            <a:ext cx="11715651" cy="2917576"/>
          </a:xfrm>
          <a:prstGeom prst="rect">
            <a:avLst/>
          </a:prstGeom>
          <a:noFill/>
          <a:ln>
            <a:noFill/>
          </a:ln>
        </p:spPr>
        <p:txBody>
          <a:bodyPr spcFirstLastPara="1" wrap="square" lIns="98730" tIns="164520" rIns="98730" bIns="164520" anchor="t" anchorCtr="0">
            <a:spAutoFit/>
          </a:bodyPr>
          <a:lstStyle/>
          <a:p>
            <a:r>
              <a:rPr lang="en-US" sz="2400" b="1" dirty="0">
                <a:solidFill>
                  <a:srgbClr val="5B5C5D"/>
                </a:solidFill>
                <a:latin typeface="Arial Nova" panose="020B0604020202020204" pitchFamily="34" charset="0"/>
                <a:ea typeface="SimSun" panose="02010600030101010101" pitchFamily="2" charset="-122"/>
              </a:rPr>
              <a:t>Heterogeneous nature </a:t>
            </a:r>
            <a:r>
              <a:rPr lang="en-US" sz="2400" dirty="0">
                <a:solidFill>
                  <a:srgbClr val="5B5C5D"/>
                </a:solidFill>
                <a:latin typeface="Arial Nova" panose="020B0604020202020204" pitchFamily="34" charset="0"/>
                <a:ea typeface="SimSun" panose="02010600030101010101" pitchFamily="2" charset="-122"/>
              </a:rPr>
              <a:t>of the TCR network properties makes it extremely difficult to perform statistical inference or machine learning directly between subjects. </a:t>
            </a:r>
          </a:p>
          <a:p>
            <a:endParaRPr lang="en-US" sz="2400" dirty="0">
              <a:solidFill>
                <a:srgbClr val="5B5C5D"/>
              </a:solidFill>
              <a:latin typeface="Arial Nova" panose="020B0604020202020204" pitchFamily="34" charset="0"/>
              <a:ea typeface="SimSun" panose="02010600030101010101" pitchFamily="2" charset="-122"/>
            </a:endParaRPr>
          </a:p>
          <a:p>
            <a:r>
              <a:rPr lang="en-US" sz="2400" dirty="0">
                <a:solidFill>
                  <a:srgbClr val="5B5C5D"/>
                </a:solidFill>
                <a:latin typeface="Arial Nova" panose="020B0604020202020204" pitchFamily="34" charset="0"/>
                <a:ea typeface="SimSun" panose="02010600030101010101" pitchFamily="2" charset="-122"/>
              </a:rPr>
              <a:t>In this paper, we proposed a novel method to prioritize the network properties that are associated with the outcome of interest, based on features extracted from heterogeneous global/local network properties. We also proposed schemes to select the top features associated and simulated the network properties using the real data.</a:t>
            </a:r>
          </a:p>
        </p:txBody>
      </p:sp>
      <p:sp>
        <p:nvSpPr>
          <p:cNvPr id="44" name="Rectangle: Rounded Corners 43">
            <a:extLst>
              <a:ext uri="{FF2B5EF4-FFF2-40B4-BE49-F238E27FC236}">
                <a16:creationId xmlns:a16="http://schemas.microsoft.com/office/drawing/2014/main" id="{A2CA6EC8-9247-4178-AFF0-AFB7955AF79D}"/>
              </a:ext>
            </a:extLst>
          </p:cNvPr>
          <p:cNvSpPr/>
          <p:nvPr/>
        </p:nvSpPr>
        <p:spPr>
          <a:xfrm>
            <a:off x="1349442" y="17107085"/>
            <a:ext cx="10872446" cy="847546"/>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spc="300" dirty="0">
                <a:solidFill>
                  <a:schemeClr val="bg1"/>
                </a:solidFill>
                <a:effectLst>
                  <a:innerShdw blurRad="63500" dist="50800" dir="13500000">
                    <a:prstClr val="black">
                      <a:alpha val="50000"/>
                    </a:prstClr>
                  </a:innerShdw>
                </a:effectLst>
                <a:latin typeface="Source Sans Pro SemiBold"/>
                <a:ea typeface="Source Sans Pro SemiBold"/>
              </a:rPr>
              <a:t>OBJECTIVE</a:t>
            </a:r>
            <a:endParaRPr lang="en-US" sz="6600" b="1" spc="300" dirty="0">
              <a:solidFill>
                <a:schemeClr val="bg1"/>
              </a:solidFill>
            </a:endParaRPr>
          </a:p>
        </p:txBody>
      </p:sp>
      <p:pic>
        <p:nvPicPr>
          <p:cNvPr id="14" name="Picture 13">
            <a:extLst>
              <a:ext uri="{FF2B5EF4-FFF2-40B4-BE49-F238E27FC236}">
                <a16:creationId xmlns:a16="http://schemas.microsoft.com/office/drawing/2014/main" id="{5C93596C-E6C3-41DF-BB1C-40D2D6B3B2AD}"/>
              </a:ext>
            </a:extLst>
          </p:cNvPr>
          <p:cNvPicPr>
            <a:picLocks noChangeAspect="1"/>
          </p:cNvPicPr>
          <p:nvPr/>
        </p:nvPicPr>
        <p:blipFill>
          <a:blip r:embed="rId7"/>
          <a:stretch>
            <a:fillRect/>
          </a:stretch>
        </p:blipFill>
        <p:spPr>
          <a:xfrm>
            <a:off x="46368126" y="4483513"/>
            <a:ext cx="4054151" cy="2015623"/>
          </a:xfrm>
          <a:prstGeom prst="rect">
            <a:avLst/>
          </a:prstGeom>
        </p:spPr>
      </p:pic>
      <p:pic>
        <p:nvPicPr>
          <p:cNvPr id="32" name="Picture 31">
            <a:extLst>
              <a:ext uri="{FF2B5EF4-FFF2-40B4-BE49-F238E27FC236}">
                <a16:creationId xmlns:a16="http://schemas.microsoft.com/office/drawing/2014/main" id="{FBE1D514-6583-46DE-A593-4BFF53E61EB7}"/>
              </a:ext>
            </a:extLst>
          </p:cNvPr>
          <p:cNvPicPr>
            <a:picLocks noChangeAspect="1"/>
          </p:cNvPicPr>
          <p:nvPr/>
        </p:nvPicPr>
        <p:blipFill>
          <a:blip r:embed="rId8"/>
          <a:stretch>
            <a:fillRect/>
          </a:stretch>
        </p:blipFill>
        <p:spPr>
          <a:xfrm>
            <a:off x="669823" y="4579185"/>
            <a:ext cx="7893317" cy="2119376"/>
          </a:xfrm>
          <a:prstGeom prst="rect">
            <a:avLst/>
          </a:prstGeom>
        </p:spPr>
      </p:pic>
      <p:sp>
        <p:nvSpPr>
          <p:cNvPr id="33" name="TextBox 32">
            <a:extLst>
              <a:ext uri="{FF2B5EF4-FFF2-40B4-BE49-F238E27FC236}">
                <a16:creationId xmlns:a16="http://schemas.microsoft.com/office/drawing/2014/main" id="{97D5B1EE-373E-4039-8EFA-7C5C88F99610}"/>
              </a:ext>
            </a:extLst>
          </p:cNvPr>
          <p:cNvSpPr txBox="1"/>
          <p:nvPr/>
        </p:nvSpPr>
        <p:spPr>
          <a:xfrm>
            <a:off x="18209584" y="4535531"/>
            <a:ext cx="16756912" cy="1200329"/>
          </a:xfrm>
          <a:prstGeom prst="rect">
            <a:avLst/>
          </a:prstGeom>
          <a:noFill/>
        </p:spPr>
        <p:txBody>
          <a:bodyPr wrap="square" rtlCol="0">
            <a:spAutoFit/>
          </a:bodyPr>
          <a:lstStyle/>
          <a:p>
            <a:r>
              <a:rPr lang="en-US" sz="5400" b="1" dirty="0">
                <a:solidFill>
                  <a:srgbClr val="2D2E2F"/>
                </a:solidFill>
                <a:latin typeface="Source Sans Pro Light"/>
                <a:ea typeface="Source Sans Pro Light"/>
                <a:cs typeface="Source Sans Pro Light"/>
                <a:sym typeface="Source Sans Pro Light"/>
              </a:rPr>
              <a:t>Shilpika Banerjee</a:t>
            </a:r>
            <a:r>
              <a:rPr lang="en-US" sz="5400" b="1" baseline="30000" dirty="0">
                <a:solidFill>
                  <a:srgbClr val="2D2E2F"/>
                </a:solidFill>
                <a:latin typeface="Source Sans Pro Light"/>
                <a:ea typeface="Source Sans Pro Light"/>
                <a:cs typeface="Source Sans Pro Light"/>
                <a:sym typeface="Source Sans Pro Light"/>
              </a:rPr>
              <a:t>1   </a:t>
            </a:r>
            <a:r>
              <a:rPr lang="en-US" sz="5400" b="1" dirty="0">
                <a:solidFill>
                  <a:srgbClr val="2D2E2F"/>
                </a:solidFill>
                <a:latin typeface="Source Sans Pro Light"/>
                <a:ea typeface="Source Sans Pro Light"/>
                <a:cs typeface="Source Sans Pro Light"/>
                <a:sym typeface="Source Sans Pro Light"/>
              </a:rPr>
              <a:t>Tao He</a:t>
            </a:r>
            <a:r>
              <a:rPr lang="en-US" sz="5400" b="1" baseline="30000" dirty="0">
                <a:solidFill>
                  <a:srgbClr val="2D2E2F"/>
                </a:solidFill>
                <a:latin typeface="Source Sans Pro Light"/>
                <a:ea typeface="Source Sans Pro Light"/>
                <a:cs typeface="Source Sans Pro Light"/>
                <a:sym typeface="Source Sans Pro Light"/>
              </a:rPr>
              <a:t>1</a:t>
            </a:r>
            <a:r>
              <a:rPr lang="en-US" sz="5400" b="1" dirty="0">
                <a:solidFill>
                  <a:srgbClr val="2D2E2F"/>
                </a:solidFill>
                <a:latin typeface="Source Sans Pro Light"/>
                <a:ea typeface="Source Sans Pro Light"/>
                <a:cs typeface="Source Sans Pro Light"/>
                <a:sym typeface="Source Sans Pro Light"/>
              </a:rPr>
              <a:t>  Li Zhang</a:t>
            </a:r>
            <a:r>
              <a:rPr lang="en-US" sz="5400" b="1" baseline="30000" dirty="0">
                <a:solidFill>
                  <a:srgbClr val="2D2E2F"/>
                </a:solidFill>
                <a:latin typeface="Source Sans Pro Light"/>
                <a:ea typeface="Source Sans Pro Light"/>
                <a:cs typeface="Source Sans Pro Light"/>
                <a:sym typeface="Source Sans Pro Light"/>
              </a:rPr>
              <a:t>2</a:t>
            </a:r>
            <a:r>
              <a:rPr lang="en-US" sz="5400" b="1" dirty="0">
                <a:solidFill>
                  <a:srgbClr val="2D2E2F"/>
                </a:solidFill>
                <a:latin typeface="Source Sans Pro Light"/>
                <a:ea typeface="Source Sans Pro Light"/>
                <a:cs typeface="Source Sans Pro Light"/>
                <a:sym typeface="Source Sans Pro Light"/>
              </a:rPr>
              <a:t> </a:t>
            </a:r>
            <a:endParaRPr lang="en-US" sz="5400" b="1" baseline="30000" dirty="0">
              <a:solidFill>
                <a:srgbClr val="2D2E2F"/>
              </a:solidFill>
              <a:latin typeface="Source Sans Pro Light"/>
              <a:ea typeface="Source Sans Pro Light"/>
              <a:cs typeface="Source Sans Pro Light"/>
              <a:sym typeface="Source Sans Pro Light"/>
            </a:endParaRPr>
          </a:p>
          <a:p>
            <a:endParaRPr lang="en-US" dirty="0"/>
          </a:p>
        </p:txBody>
      </p:sp>
      <p:sp>
        <p:nvSpPr>
          <p:cNvPr id="45" name="TextBox 44">
            <a:extLst>
              <a:ext uri="{FF2B5EF4-FFF2-40B4-BE49-F238E27FC236}">
                <a16:creationId xmlns:a16="http://schemas.microsoft.com/office/drawing/2014/main" id="{987E05B8-936B-4EA8-8315-4D639F232DFF}"/>
              </a:ext>
            </a:extLst>
          </p:cNvPr>
          <p:cNvSpPr txBox="1"/>
          <p:nvPr/>
        </p:nvSpPr>
        <p:spPr>
          <a:xfrm>
            <a:off x="12329499" y="5534800"/>
            <a:ext cx="30876949" cy="1046440"/>
          </a:xfrm>
          <a:prstGeom prst="rect">
            <a:avLst/>
          </a:prstGeom>
          <a:noFill/>
        </p:spPr>
        <p:txBody>
          <a:bodyPr wrap="square" rtlCol="0">
            <a:spAutoFit/>
          </a:bodyPr>
          <a:lstStyle/>
          <a:p>
            <a:r>
              <a:rPr lang="en-US" sz="4400" b="1" baseline="30000" dirty="0">
                <a:solidFill>
                  <a:srgbClr val="2D2E2F"/>
                </a:solidFill>
                <a:latin typeface="Source Sans Pro Light"/>
                <a:ea typeface="Source Sans Pro Light"/>
                <a:cs typeface="Source Sans Pro Light"/>
                <a:sym typeface="Source Sans Pro Light"/>
              </a:rPr>
              <a:t>1</a:t>
            </a:r>
            <a:r>
              <a:rPr lang="en-US" sz="4400" b="1" i="1" dirty="0">
                <a:solidFill>
                  <a:srgbClr val="2D2E2F"/>
                </a:solidFill>
                <a:latin typeface="Source Sans Pro Light"/>
                <a:ea typeface="Source Sans Pro Light"/>
                <a:cs typeface="Source Sans Pro Light"/>
                <a:sym typeface="Source Sans Pro Light"/>
              </a:rPr>
              <a:t>Department of Mathematics, San Francisco State University; </a:t>
            </a:r>
            <a:r>
              <a:rPr lang="en-US" sz="4400" b="1" baseline="30000" dirty="0">
                <a:solidFill>
                  <a:srgbClr val="2D2E2F"/>
                </a:solidFill>
                <a:latin typeface="Source Sans Pro Light"/>
                <a:ea typeface="Source Sans Pro Light"/>
                <a:cs typeface="Source Sans Pro Light"/>
                <a:sym typeface="Source Sans Pro Light"/>
              </a:rPr>
              <a:t>2</a:t>
            </a:r>
            <a:r>
              <a:rPr lang="en-US" sz="4400" b="1" i="1" dirty="0">
                <a:solidFill>
                  <a:srgbClr val="2D2E2F"/>
                </a:solidFill>
                <a:latin typeface="Source Sans Pro Light"/>
                <a:ea typeface="Source Sans Pro Light"/>
                <a:cs typeface="Source Sans Pro Light"/>
                <a:sym typeface="Source Sans Pro Light"/>
              </a:rPr>
              <a:t>Department of Medicine, University of California San Francisco</a:t>
            </a:r>
          </a:p>
          <a:p>
            <a:endParaRPr lang="en-US" dirty="0"/>
          </a:p>
        </p:txBody>
      </p:sp>
      <p:sp>
        <p:nvSpPr>
          <p:cNvPr id="52" name="Google Shape;89;p13">
            <a:extLst>
              <a:ext uri="{FF2B5EF4-FFF2-40B4-BE49-F238E27FC236}">
                <a16:creationId xmlns:a16="http://schemas.microsoft.com/office/drawing/2014/main" id="{4B1F477F-6896-44EB-8CE9-8A6353C60C55}"/>
              </a:ext>
            </a:extLst>
          </p:cNvPr>
          <p:cNvSpPr txBox="1"/>
          <p:nvPr/>
        </p:nvSpPr>
        <p:spPr>
          <a:xfrm>
            <a:off x="13336777" y="18561148"/>
            <a:ext cx="6135442" cy="3286908"/>
          </a:xfrm>
          <a:prstGeom prst="rect">
            <a:avLst/>
          </a:prstGeom>
          <a:noFill/>
          <a:ln>
            <a:noFill/>
          </a:ln>
        </p:spPr>
        <p:txBody>
          <a:bodyPr spcFirstLastPara="1" wrap="square" lIns="98730" tIns="164520" rIns="98730" bIns="164520" anchor="t" anchorCtr="0">
            <a:spAutoFit/>
          </a:bodyPr>
          <a:lstStyle/>
          <a:p>
            <a:r>
              <a:rPr lang="en-US" sz="2400" dirty="0">
                <a:solidFill>
                  <a:srgbClr val="5B5C5D"/>
                </a:solidFill>
                <a:latin typeface="Arial Nova" panose="020B0604020202020204" pitchFamily="34" charset="0"/>
                <a:ea typeface="SimSun" panose="02010600030101010101" pitchFamily="2" charset="-122"/>
              </a:rPr>
              <a:t>TCR network repertoire vary in structure and sizes across different subjects and are continually shaping. Therefore, </a:t>
            </a:r>
            <a:r>
              <a:rPr lang="en-US" sz="2400" b="1" dirty="0">
                <a:solidFill>
                  <a:srgbClr val="5B5C5D"/>
                </a:solidFill>
                <a:latin typeface="Arial Nova" panose="020B0604020202020204" pitchFamily="34" charset="0"/>
                <a:ea typeface="SimSun" panose="02010600030101010101" pitchFamily="2" charset="-122"/>
              </a:rPr>
              <a:t>summary statistics are extracted from the properties and are grouped as blocks. </a:t>
            </a:r>
            <a:r>
              <a:rPr lang="en-US" sz="2400" dirty="0">
                <a:solidFill>
                  <a:srgbClr val="5B5C5D"/>
                </a:solidFill>
                <a:latin typeface="Arial Nova" panose="020B0604020202020204" pitchFamily="34" charset="0"/>
                <a:ea typeface="SimSun" panose="02010600030101010101" pitchFamily="2" charset="-122"/>
              </a:rPr>
              <a:t>Objective is to study which features are significant and which feature blocks (n/w properties) as a group are significant.</a:t>
            </a:r>
          </a:p>
        </p:txBody>
      </p:sp>
      <p:sp>
        <p:nvSpPr>
          <p:cNvPr id="60" name="Google Shape;89;p13">
            <a:extLst>
              <a:ext uri="{FF2B5EF4-FFF2-40B4-BE49-F238E27FC236}">
                <a16:creationId xmlns:a16="http://schemas.microsoft.com/office/drawing/2014/main" id="{6D879661-6723-4763-A190-FBC580DDC0B0}"/>
              </a:ext>
            </a:extLst>
          </p:cNvPr>
          <p:cNvSpPr txBox="1"/>
          <p:nvPr/>
        </p:nvSpPr>
        <p:spPr>
          <a:xfrm>
            <a:off x="13354952" y="21685663"/>
            <a:ext cx="6426782" cy="5133568"/>
          </a:xfrm>
          <a:prstGeom prst="rect">
            <a:avLst/>
          </a:prstGeom>
          <a:noFill/>
          <a:ln>
            <a:noFill/>
          </a:ln>
        </p:spPr>
        <p:txBody>
          <a:bodyPr spcFirstLastPara="1" wrap="square" lIns="98730" tIns="164520" rIns="98730" bIns="164520" anchor="t" anchorCtr="0">
            <a:spAutoFit/>
          </a:bodyPr>
          <a:lstStyle/>
          <a:p>
            <a:r>
              <a:rPr lang="en-US" sz="2400" dirty="0">
                <a:solidFill>
                  <a:srgbClr val="5B5C5D"/>
                </a:solidFill>
                <a:latin typeface="Arial Nova" panose="020B0604020202020204" pitchFamily="34" charset="0"/>
                <a:ea typeface="SimSun" panose="02010600030101010101" pitchFamily="2" charset="-122"/>
              </a:rPr>
              <a:t>For a single subject, the </a:t>
            </a:r>
            <a:r>
              <a:rPr lang="en-US" sz="2400" b="1" dirty="0" err="1">
                <a:solidFill>
                  <a:srgbClr val="5B5C5D"/>
                </a:solidFill>
                <a:latin typeface="Arial Nova" panose="020B0604020202020204" pitchFamily="34" charset="0"/>
                <a:ea typeface="SimSun" panose="02010600030101010101" pitchFamily="2" charset="-122"/>
              </a:rPr>
              <a:t>Assortativity</a:t>
            </a:r>
            <a:r>
              <a:rPr lang="en-US" sz="2400" dirty="0">
                <a:solidFill>
                  <a:srgbClr val="5B5C5D"/>
                </a:solidFill>
                <a:latin typeface="Arial Nova" panose="020B0604020202020204" pitchFamily="34" charset="0"/>
                <a:ea typeface="SimSun" panose="02010600030101010101" pitchFamily="2" charset="-122"/>
              </a:rPr>
              <a:t> n/w property has several </a:t>
            </a:r>
            <a:r>
              <a:rPr lang="en-US" sz="2400" b="1" dirty="0">
                <a:solidFill>
                  <a:srgbClr val="5B5C5D"/>
                </a:solidFill>
                <a:latin typeface="Arial Nova" panose="020B0604020202020204" pitchFamily="34" charset="0"/>
                <a:ea typeface="SimSun" panose="02010600030101010101" pitchFamily="2" charset="-122"/>
              </a:rPr>
              <a:t>NA’s</a:t>
            </a:r>
            <a:r>
              <a:rPr lang="en-US" sz="2400" dirty="0">
                <a:solidFill>
                  <a:srgbClr val="5B5C5D"/>
                </a:solidFill>
                <a:latin typeface="Arial Nova" panose="020B0604020202020204" pitchFamily="34" charset="0"/>
                <a:ea typeface="SimSun" panose="02010600030101010101" pitchFamily="2" charset="-122"/>
              </a:rPr>
              <a:t> and the numerical values have roughly a </a:t>
            </a:r>
            <a:r>
              <a:rPr lang="en-US" sz="2400" b="1" dirty="0">
                <a:solidFill>
                  <a:srgbClr val="5B5C5D"/>
                </a:solidFill>
                <a:latin typeface="Arial Nova" panose="020B0604020202020204" pitchFamily="34" charset="0"/>
                <a:ea typeface="SimSun" panose="02010600030101010101" pitchFamily="2" charset="-122"/>
              </a:rPr>
              <a:t>log-normal form</a:t>
            </a:r>
            <a:r>
              <a:rPr lang="en-US" sz="2400" dirty="0">
                <a:solidFill>
                  <a:srgbClr val="5B5C5D"/>
                </a:solidFill>
                <a:latin typeface="Arial Nova" panose="020B0604020202020204" pitchFamily="34" charset="0"/>
                <a:ea typeface="SimSun" panose="02010600030101010101" pitchFamily="2" charset="-122"/>
              </a:rPr>
              <a:t>.</a:t>
            </a:r>
          </a:p>
          <a:p>
            <a:endParaRPr lang="en-US" sz="2400" dirty="0">
              <a:solidFill>
                <a:srgbClr val="5B5C5D"/>
              </a:solidFill>
              <a:latin typeface="Arial Nova" panose="020B0604020202020204" pitchFamily="34" charset="0"/>
              <a:ea typeface="SimSun" panose="02010600030101010101" pitchFamily="2" charset="-122"/>
            </a:endParaRPr>
          </a:p>
          <a:p>
            <a:r>
              <a:rPr lang="en-US" sz="2400" dirty="0">
                <a:solidFill>
                  <a:srgbClr val="5B5C5D"/>
                </a:solidFill>
                <a:latin typeface="Arial Nova" panose="020B0604020202020204" pitchFamily="34" charset="0"/>
                <a:ea typeface="SimSun" panose="02010600030101010101" pitchFamily="2" charset="-122"/>
              </a:rPr>
              <a:t>The following summary statistics are derived for </a:t>
            </a:r>
            <a:r>
              <a:rPr lang="en-US" sz="2400" dirty="0" err="1">
                <a:solidFill>
                  <a:srgbClr val="5B5C5D"/>
                </a:solidFill>
                <a:latin typeface="Arial Nova" panose="020B0604020202020204" pitchFamily="34" charset="0"/>
                <a:ea typeface="SimSun" panose="02010600030101010101" pitchFamily="2" charset="-122"/>
              </a:rPr>
              <a:t>Assortativity</a:t>
            </a:r>
            <a:r>
              <a:rPr lang="en-US" sz="2400" dirty="0">
                <a:solidFill>
                  <a:srgbClr val="5B5C5D"/>
                </a:solidFill>
                <a:latin typeface="Arial Nova" panose="020B0604020202020204" pitchFamily="34" charset="0"/>
                <a:ea typeface="SimSun" panose="02010600030101010101" pitchFamily="2" charset="-122"/>
              </a:rPr>
              <a:t> and considered a single block/group for feature extraction:</a:t>
            </a:r>
          </a:p>
          <a:p>
            <a:r>
              <a:rPr lang="en-US" sz="2400" b="1" i="1" dirty="0">
                <a:solidFill>
                  <a:srgbClr val="5B5C5D"/>
                </a:solidFill>
                <a:latin typeface="Arial Nova" panose="020B0604020202020204" pitchFamily="34" charset="0"/>
                <a:ea typeface="SimSun" panose="02010600030101010101" pitchFamily="2" charset="-122"/>
              </a:rPr>
              <a:t>prob(NA), Min, Q1, Median, Mean, Q3, Max</a:t>
            </a:r>
          </a:p>
          <a:p>
            <a:endParaRPr lang="en-US" sz="2400" b="1" dirty="0">
              <a:solidFill>
                <a:srgbClr val="5B5C5D"/>
              </a:solidFill>
              <a:latin typeface="Arial Nova" panose="020B0604020202020204" pitchFamily="34" charset="0"/>
              <a:ea typeface="SimSun" panose="02010600030101010101" pitchFamily="2" charset="-122"/>
            </a:endParaRPr>
          </a:p>
          <a:p>
            <a:r>
              <a:rPr lang="en-US" sz="2400" dirty="0">
                <a:solidFill>
                  <a:srgbClr val="5B5C5D"/>
                </a:solidFill>
                <a:latin typeface="Arial Nova" panose="020B0604020202020204" pitchFamily="34" charset="0"/>
                <a:ea typeface="SimSun" panose="02010600030101010101" pitchFamily="2" charset="-122"/>
              </a:rPr>
              <a:t>Similarly, based on the values of the TCR network properties, relevant summary statistics are derived for each property and distinct groups are created for them.</a:t>
            </a:r>
          </a:p>
        </p:txBody>
      </p:sp>
      <p:pic>
        <p:nvPicPr>
          <p:cNvPr id="73" name="Picture 72">
            <a:extLst>
              <a:ext uri="{FF2B5EF4-FFF2-40B4-BE49-F238E27FC236}">
                <a16:creationId xmlns:a16="http://schemas.microsoft.com/office/drawing/2014/main" id="{0845D90D-2C64-4577-B9B3-2B1EC760F23C}"/>
              </a:ext>
            </a:extLst>
          </p:cNvPr>
          <p:cNvPicPr>
            <a:picLocks noChangeAspect="1"/>
          </p:cNvPicPr>
          <p:nvPr/>
        </p:nvPicPr>
        <p:blipFill>
          <a:blip r:embed="rId9"/>
          <a:stretch>
            <a:fillRect/>
          </a:stretch>
        </p:blipFill>
        <p:spPr>
          <a:xfrm>
            <a:off x="19787447" y="20868138"/>
            <a:ext cx="5395489" cy="3753384"/>
          </a:xfrm>
          <a:prstGeom prst="rect">
            <a:avLst/>
          </a:prstGeom>
        </p:spPr>
      </p:pic>
      <p:pic>
        <p:nvPicPr>
          <p:cNvPr id="75" name="Picture 74">
            <a:extLst>
              <a:ext uri="{FF2B5EF4-FFF2-40B4-BE49-F238E27FC236}">
                <a16:creationId xmlns:a16="http://schemas.microsoft.com/office/drawing/2014/main" id="{4FBD8487-A378-41E9-8703-F8983EAF7DC3}"/>
              </a:ext>
            </a:extLst>
          </p:cNvPr>
          <p:cNvPicPr>
            <a:picLocks noChangeAspect="1"/>
          </p:cNvPicPr>
          <p:nvPr/>
        </p:nvPicPr>
        <p:blipFill>
          <a:blip r:embed="rId10"/>
          <a:stretch>
            <a:fillRect/>
          </a:stretch>
        </p:blipFill>
        <p:spPr>
          <a:xfrm>
            <a:off x="19771376" y="24881134"/>
            <a:ext cx="5482424" cy="3658474"/>
          </a:xfrm>
          <a:prstGeom prst="rect">
            <a:avLst/>
          </a:prstGeom>
        </p:spPr>
      </p:pic>
      <p:sp>
        <p:nvSpPr>
          <p:cNvPr id="76" name="Rectangle: Rounded Corners 75">
            <a:extLst>
              <a:ext uri="{FF2B5EF4-FFF2-40B4-BE49-F238E27FC236}">
                <a16:creationId xmlns:a16="http://schemas.microsoft.com/office/drawing/2014/main" id="{6EFBCB64-4DEE-4A87-B680-7B86E9659872}"/>
              </a:ext>
            </a:extLst>
          </p:cNvPr>
          <p:cNvSpPr/>
          <p:nvPr/>
        </p:nvSpPr>
        <p:spPr>
          <a:xfrm>
            <a:off x="13172054" y="17975170"/>
            <a:ext cx="7427879" cy="530122"/>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bg1"/>
                </a:solidFill>
                <a:effectLst>
                  <a:innerShdw blurRad="63500" dist="50800" dir="13500000">
                    <a:prstClr val="black">
                      <a:alpha val="50000"/>
                    </a:prstClr>
                  </a:innerShdw>
                </a:effectLst>
                <a:latin typeface="Source Sans Pro SemiBold"/>
                <a:ea typeface="Source Sans Pro SemiBold"/>
              </a:rPr>
              <a:t>Aggregating Heterogenous Network Data</a:t>
            </a:r>
            <a:endParaRPr lang="en-US" sz="2400" b="1" dirty="0">
              <a:solidFill>
                <a:schemeClr val="bg1"/>
              </a:solidFill>
            </a:endParaRPr>
          </a:p>
        </p:txBody>
      </p:sp>
      <p:sp>
        <p:nvSpPr>
          <p:cNvPr id="79" name="Rectangle: Rounded Corners 78">
            <a:extLst>
              <a:ext uri="{FF2B5EF4-FFF2-40B4-BE49-F238E27FC236}">
                <a16:creationId xmlns:a16="http://schemas.microsoft.com/office/drawing/2014/main" id="{4AE86AEB-0373-475C-A4C9-0749ED91A099}"/>
              </a:ext>
            </a:extLst>
          </p:cNvPr>
          <p:cNvSpPr/>
          <p:nvPr/>
        </p:nvSpPr>
        <p:spPr>
          <a:xfrm>
            <a:off x="13172054" y="29435476"/>
            <a:ext cx="11994359" cy="624933"/>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en-US" sz="3200" b="1" dirty="0">
                <a:solidFill>
                  <a:schemeClr val="bg1"/>
                </a:solidFill>
                <a:effectLst>
                  <a:innerShdw blurRad="63500" dist="50800" dir="13500000">
                    <a:prstClr val="black">
                      <a:alpha val="50000"/>
                    </a:prstClr>
                  </a:innerShdw>
                </a:effectLst>
                <a:latin typeface="Source Sans Pro SemiBold"/>
                <a:ea typeface="Source Sans Pro SemiBold"/>
              </a:rPr>
              <a:t>Models Used for Prioritizing and Selecting Network Properties: </a:t>
            </a:r>
          </a:p>
        </p:txBody>
      </p:sp>
      <p:sp>
        <p:nvSpPr>
          <p:cNvPr id="83" name="Rectangle: Rounded Corners 82">
            <a:extLst>
              <a:ext uri="{FF2B5EF4-FFF2-40B4-BE49-F238E27FC236}">
                <a16:creationId xmlns:a16="http://schemas.microsoft.com/office/drawing/2014/main" id="{43F66892-F418-4100-969E-3BF8AB60109A}"/>
              </a:ext>
            </a:extLst>
          </p:cNvPr>
          <p:cNvSpPr/>
          <p:nvPr/>
        </p:nvSpPr>
        <p:spPr>
          <a:xfrm>
            <a:off x="25593249" y="10231455"/>
            <a:ext cx="12371630" cy="625069"/>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en-US" sz="3100" b="1" dirty="0">
                <a:solidFill>
                  <a:schemeClr val="bg1"/>
                </a:solidFill>
                <a:effectLst>
                  <a:innerShdw blurRad="63500" dist="50800" dir="13500000">
                    <a:prstClr val="black">
                      <a:alpha val="50000"/>
                    </a:prstClr>
                  </a:innerShdw>
                </a:effectLst>
                <a:latin typeface="Source Sans Pro SemiBold"/>
                <a:ea typeface="Source Sans Pro SemiBold"/>
              </a:rPr>
              <a:t>Prioritizing network properties: GROUP LASSO with permutation tuning</a:t>
            </a:r>
            <a:endParaRPr lang="en-US" sz="3100" b="1" dirty="0">
              <a:solidFill>
                <a:schemeClr val="bg1"/>
              </a:solidFill>
            </a:endParaRPr>
          </a:p>
        </p:txBody>
      </p:sp>
      <p:sp>
        <p:nvSpPr>
          <p:cNvPr id="84" name="Rectangle: Rounded Corners 83">
            <a:extLst>
              <a:ext uri="{FF2B5EF4-FFF2-40B4-BE49-F238E27FC236}">
                <a16:creationId xmlns:a16="http://schemas.microsoft.com/office/drawing/2014/main" id="{D07F77DC-8B22-4366-B3A1-850BB3715914}"/>
              </a:ext>
            </a:extLst>
          </p:cNvPr>
          <p:cNvSpPr/>
          <p:nvPr/>
        </p:nvSpPr>
        <p:spPr>
          <a:xfrm>
            <a:off x="25582489" y="16447800"/>
            <a:ext cx="11901791" cy="634765"/>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bg1"/>
                </a:solidFill>
                <a:effectLst>
                  <a:innerShdw blurRad="63500" dist="50800" dir="13500000">
                    <a:prstClr val="black">
                      <a:alpha val="50000"/>
                    </a:prstClr>
                  </a:innerShdw>
                </a:effectLst>
                <a:latin typeface="Source Sans Pro SemiBold"/>
                <a:ea typeface="Source Sans Pro SemiBold"/>
              </a:rPr>
              <a:t>Selecting top network features using PLASSO and Exclusive LASSO</a:t>
            </a:r>
          </a:p>
        </p:txBody>
      </p:sp>
      <p:sp>
        <p:nvSpPr>
          <p:cNvPr id="85" name="Rectangle: Rounded Corners 84">
            <a:extLst>
              <a:ext uri="{FF2B5EF4-FFF2-40B4-BE49-F238E27FC236}">
                <a16:creationId xmlns:a16="http://schemas.microsoft.com/office/drawing/2014/main" id="{A6CFCDD2-0B5F-42BD-B7C7-45AB922670CA}"/>
              </a:ext>
            </a:extLst>
          </p:cNvPr>
          <p:cNvSpPr/>
          <p:nvPr/>
        </p:nvSpPr>
        <p:spPr>
          <a:xfrm>
            <a:off x="25630223" y="19613544"/>
            <a:ext cx="4275502" cy="669040"/>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bg1"/>
                </a:solidFill>
                <a:effectLst>
                  <a:innerShdw blurRad="63500" dist="50800" dir="13500000">
                    <a:prstClr val="black">
                      <a:alpha val="50000"/>
                    </a:prstClr>
                  </a:innerShdw>
                </a:effectLst>
                <a:latin typeface="Source Sans Pro SemiBold"/>
                <a:ea typeface="Source Sans Pro SemiBold"/>
              </a:rPr>
              <a:t>Simulation Studies</a:t>
            </a:r>
          </a:p>
        </p:txBody>
      </p:sp>
      <p:sp>
        <p:nvSpPr>
          <p:cNvPr id="86" name="Google Shape;89;p13">
            <a:extLst>
              <a:ext uri="{FF2B5EF4-FFF2-40B4-BE49-F238E27FC236}">
                <a16:creationId xmlns:a16="http://schemas.microsoft.com/office/drawing/2014/main" id="{EA36E0C1-579E-4834-BACD-6DD3C5E184A6}"/>
              </a:ext>
            </a:extLst>
          </p:cNvPr>
          <p:cNvSpPr txBox="1"/>
          <p:nvPr/>
        </p:nvSpPr>
        <p:spPr>
          <a:xfrm>
            <a:off x="25630223" y="17082565"/>
            <a:ext cx="11925061" cy="2548245"/>
          </a:xfrm>
          <a:prstGeom prst="rect">
            <a:avLst/>
          </a:prstGeom>
          <a:noFill/>
          <a:ln>
            <a:noFill/>
          </a:ln>
        </p:spPr>
        <p:txBody>
          <a:bodyPr spcFirstLastPara="1" wrap="square" lIns="98730" tIns="164520" rIns="98730" bIns="164520" anchor="t" anchorCtr="0">
            <a:spAutoFit/>
          </a:bodyPr>
          <a:lstStyle/>
          <a:p>
            <a:r>
              <a:rPr lang="en-US" sz="2400" dirty="0">
                <a:solidFill>
                  <a:srgbClr val="5B5C5D"/>
                </a:solidFill>
                <a:latin typeface="Arial Nova" panose="020B0604020202020204" pitchFamily="34" charset="0"/>
                <a:ea typeface="SimSun" panose="02010600030101010101" pitchFamily="2" charset="-122"/>
              </a:rPr>
              <a:t>Lasso regression with permutation assisted tuning (PLASSO) is used to select the top TCR network features across all groups. PLASSO is indifferent to the group structure created for the network properties.</a:t>
            </a:r>
          </a:p>
          <a:p>
            <a:endParaRPr lang="en-US" sz="2400" dirty="0">
              <a:solidFill>
                <a:srgbClr val="5B5C5D"/>
              </a:solidFill>
              <a:latin typeface="Arial Nova" panose="020B0604020202020204" pitchFamily="34" charset="0"/>
              <a:ea typeface="SimSun" panose="02010600030101010101" pitchFamily="2" charset="-122"/>
            </a:endParaRPr>
          </a:p>
          <a:p>
            <a:r>
              <a:rPr lang="en-US" sz="2400" dirty="0">
                <a:solidFill>
                  <a:srgbClr val="5B5C5D"/>
                </a:solidFill>
                <a:latin typeface="Arial Nova" panose="020B0604020202020204" pitchFamily="34" charset="0"/>
                <a:ea typeface="SimSun" panose="02010600030101010101" pitchFamily="2" charset="-122"/>
              </a:rPr>
              <a:t>Exclusive lasso with cross validation on the other hand selects the top features from each TCR network property groups.</a:t>
            </a:r>
          </a:p>
        </p:txBody>
      </p:sp>
      <p:sp>
        <p:nvSpPr>
          <p:cNvPr id="87" name="Google Shape;89;p13">
            <a:extLst>
              <a:ext uri="{FF2B5EF4-FFF2-40B4-BE49-F238E27FC236}">
                <a16:creationId xmlns:a16="http://schemas.microsoft.com/office/drawing/2014/main" id="{750BA5B4-6040-42D6-8BFF-7EE60FD1C376}"/>
              </a:ext>
            </a:extLst>
          </p:cNvPr>
          <p:cNvSpPr txBox="1"/>
          <p:nvPr/>
        </p:nvSpPr>
        <p:spPr>
          <a:xfrm>
            <a:off x="25630223" y="10856524"/>
            <a:ext cx="2552477" cy="5133568"/>
          </a:xfrm>
          <a:prstGeom prst="rect">
            <a:avLst/>
          </a:prstGeom>
          <a:noFill/>
          <a:ln>
            <a:noFill/>
          </a:ln>
        </p:spPr>
        <p:txBody>
          <a:bodyPr spcFirstLastPara="1" wrap="square" lIns="98730" tIns="164520" rIns="98730" bIns="164520" anchor="t" anchorCtr="0">
            <a:spAutoFit/>
          </a:bodyPr>
          <a:lstStyle/>
          <a:p>
            <a:r>
              <a:rPr lang="en-US" sz="2400" dirty="0">
                <a:solidFill>
                  <a:srgbClr val="5B5C5D"/>
                </a:solidFill>
                <a:latin typeface="Arial Nova" panose="020B0604020202020204" pitchFamily="34" charset="0"/>
                <a:ea typeface="SimSun" panose="02010600030101010101" pitchFamily="2" charset="-122"/>
              </a:rPr>
              <a:t>Group lasso is used to identify the active groups of properties and the </a:t>
            </a:r>
            <a:r>
              <a:rPr lang="en-US" sz="2400" b="1" dirty="0">
                <a:solidFill>
                  <a:srgbClr val="5B5C5D"/>
                </a:solidFill>
                <a:latin typeface="Arial Nova" panose="020B0604020202020204" pitchFamily="34" charset="0"/>
                <a:ea typeface="SimSun" panose="02010600030101010101" pitchFamily="2" charset="-122"/>
              </a:rPr>
              <a:t>permutation assisted tuning helps to reduce potential false positives of variable selection by using pseudo-variables</a:t>
            </a:r>
            <a:r>
              <a:rPr lang="en-US" sz="2400" dirty="0">
                <a:solidFill>
                  <a:srgbClr val="5B5C5D"/>
                </a:solidFill>
                <a:latin typeface="Arial Nova" panose="020B0604020202020204" pitchFamily="34" charset="0"/>
                <a:ea typeface="SimSun" panose="02010600030101010101" pitchFamily="2" charset="-122"/>
              </a:rPr>
              <a:t>.</a:t>
            </a:r>
          </a:p>
        </p:txBody>
      </p:sp>
      <p:pic>
        <p:nvPicPr>
          <p:cNvPr id="93" name="Picture 92">
            <a:extLst>
              <a:ext uri="{FF2B5EF4-FFF2-40B4-BE49-F238E27FC236}">
                <a16:creationId xmlns:a16="http://schemas.microsoft.com/office/drawing/2014/main" id="{EEB67CF8-ADAC-471D-9AFC-64D324E09EC4}"/>
              </a:ext>
            </a:extLst>
          </p:cNvPr>
          <p:cNvPicPr>
            <a:picLocks noChangeAspect="1"/>
          </p:cNvPicPr>
          <p:nvPr/>
        </p:nvPicPr>
        <p:blipFill>
          <a:blip r:embed="rId11"/>
          <a:stretch>
            <a:fillRect/>
          </a:stretch>
        </p:blipFill>
        <p:spPr>
          <a:xfrm>
            <a:off x="13165171" y="30312213"/>
            <a:ext cx="12001242" cy="5433279"/>
          </a:xfrm>
          <a:prstGeom prst="rect">
            <a:avLst/>
          </a:prstGeom>
        </p:spPr>
      </p:pic>
      <p:pic>
        <p:nvPicPr>
          <p:cNvPr id="95" name="Picture 94">
            <a:extLst>
              <a:ext uri="{FF2B5EF4-FFF2-40B4-BE49-F238E27FC236}">
                <a16:creationId xmlns:a16="http://schemas.microsoft.com/office/drawing/2014/main" id="{BA1646E6-65ED-4CDF-BC38-0DACF4D066DE}"/>
              </a:ext>
            </a:extLst>
          </p:cNvPr>
          <p:cNvPicPr>
            <a:picLocks noChangeAspect="1"/>
          </p:cNvPicPr>
          <p:nvPr/>
        </p:nvPicPr>
        <p:blipFill>
          <a:blip r:embed="rId12"/>
          <a:stretch>
            <a:fillRect/>
          </a:stretch>
        </p:blipFill>
        <p:spPr>
          <a:xfrm>
            <a:off x="28372178" y="10947972"/>
            <a:ext cx="9805122" cy="5241568"/>
          </a:xfrm>
          <a:prstGeom prst="rect">
            <a:avLst/>
          </a:prstGeom>
        </p:spPr>
      </p:pic>
      <p:sp>
        <p:nvSpPr>
          <p:cNvPr id="96" name="Google Shape;89;p13">
            <a:extLst>
              <a:ext uri="{FF2B5EF4-FFF2-40B4-BE49-F238E27FC236}">
                <a16:creationId xmlns:a16="http://schemas.microsoft.com/office/drawing/2014/main" id="{7EA27975-36FC-4452-B960-A0F87727279E}"/>
              </a:ext>
            </a:extLst>
          </p:cNvPr>
          <p:cNvSpPr txBox="1"/>
          <p:nvPr/>
        </p:nvSpPr>
        <p:spPr>
          <a:xfrm>
            <a:off x="25718373" y="26636879"/>
            <a:ext cx="12619199" cy="1070917"/>
          </a:xfrm>
          <a:prstGeom prst="rect">
            <a:avLst/>
          </a:prstGeom>
          <a:noFill/>
          <a:ln>
            <a:noFill/>
          </a:ln>
        </p:spPr>
        <p:txBody>
          <a:bodyPr spcFirstLastPara="1" wrap="square" lIns="98730" tIns="164520" rIns="98730" bIns="164520" anchor="t" anchorCtr="0">
            <a:spAutoFit/>
          </a:bodyPr>
          <a:lstStyle/>
          <a:p>
            <a:r>
              <a:rPr lang="en-US" sz="2400" dirty="0">
                <a:solidFill>
                  <a:srgbClr val="5B5C5D"/>
                </a:solidFill>
                <a:latin typeface="Arial Nova" panose="020B0604020202020204" pitchFamily="34" charset="0"/>
                <a:ea typeface="SimSun" panose="02010600030101010101" pitchFamily="2" charset="-122"/>
              </a:rPr>
              <a:t>Based on the distribution of the # of clusters per subject the data for ‘Membership’ is generated for </a:t>
            </a:r>
            <a:r>
              <a:rPr lang="en-US" sz="2400" b="1" dirty="0">
                <a:solidFill>
                  <a:srgbClr val="5B5C5D"/>
                </a:solidFill>
                <a:latin typeface="Arial Nova" panose="020B0604020202020204" pitchFamily="34" charset="0"/>
                <a:ea typeface="SimSun" panose="02010600030101010101" pitchFamily="2" charset="-122"/>
              </a:rPr>
              <a:t>1000 dummy subjects.</a:t>
            </a:r>
          </a:p>
        </p:txBody>
      </p:sp>
      <p:sp>
        <p:nvSpPr>
          <p:cNvPr id="97" name="Google Shape;89;p13">
            <a:extLst>
              <a:ext uri="{FF2B5EF4-FFF2-40B4-BE49-F238E27FC236}">
                <a16:creationId xmlns:a16="http://schemas.microsoft.com/office/drawing/2014/main" id="{2279837C-1B18-434B-8D5C-D3941F428258}"/>
              </a:ext>
            </a:extLst>
          </p:cNvPr>
          <p:cNvSpPr txBox="1"/>
          <p:nvPr/>
        </p:nvSpPr>
        <p:spPr>
          <a:xfrm>
            <a:off x="1109871" y="31923565"/>
            <a:ext cx="11925061" cy="3286908"/>
          </a:xfrm>
          <a:prstGeom prst="rect">
            <a:avLst/>
          </a:prstGeom>
          <a:noFill/>
          <a:ln>
            <a:noFill/>
          </a:ln>
        </p:spPr>
        <p:txBody>
          <a:bodyPr spcFirstLastPara="1" wrap="square" lIns="98730" tIns="164520" rIns="98730" bIns="164520" anchor="t" anchorCtr="0">
            <a:spAutoFit/>
          </a:bodyPr>
          <a:lstStyle/>
          <a:p>
            <a:r>
              <a:rPr lang="en-US" sz="2400" dirty="0">
                <a:solidFill>
                  <a:srgbClr val="5B5C5D"/>
                </a:solidFill>
                <a:latin typeface="Arial Nova" panose="020B0604020202020204" pitchFamily="34" charset="0"/>
                <a:ea typeface="SimSun" panose="02010600030101010101" pitchFamily="2" charset="-122"/>
              </a:rPr>
              <a:t>The sample dataset comprises 65 distinct subjects and their respective TCR repertoire information. Since the true causal variables are unknown, merely applying feature selection techniques on the real sample data will not be adequate. Simulation studies would be required to assess the various models.</a:t>
            </a:r>
          </a:p>
          <a:p>
            <a:endParaRPr lang="en-US" sz="2400" dirty="0">
              <a:solidFill>
                <a:srgbClr val="5B5C5D"/>
              </a:solidFill>
              <a:latin typeface="Arial Nova" panose="020B0604020202020204" pitchFamily="34" charset="0"/>
              <a:ea typeface="SimSun" panose="02010600030101010101" pitchFamily="2" charset="-122"/>
            </a:endParaRPr>
          </a:p>
          <a:p>
            <a:r>
              <a:rPr lang="en-US" sz="2400" dirty="0">
                <a:solidFill>
                  <a:srgbClr val="5B5C5D"/>
                </a:solidFill>
                <a:latin typeface="Arial Nova" panose="020B0604020202020204" pitchFamily="34" charset="0"/>
                <a:ea typeface="SimSun" panose="02010600030101010101" pitchFamily="2" charset="-122"/>
              </a:rPr>
              <a:t>One major challenge here is to simulate the heterogenous nature of the TCR data. In this paper we have chosen to study the distributions of the various network properties of TCR data and any significant correlations.</a:t>
            </a:r>
          </a:p>
        </p:txBody>
      </p:sp>
      <p:pic>
        <p:nvPicPr>
          <p:cNvPr id="99" name="Picture 98">
            <a:extLst>
              <a:ext uri="{FF2B5EF4-FFF2-40B4-BE49-F238E27FC236}">
                <a16:creationId xmlns:a16="http://schemas.microsoft.com/office/drawing/2014/main" id="{AA9A3625-6278-4DAE-A3F8-90ECEC693AFC}"/>
              </a:ext>
            </a:extLst>
          </p:cNvPr>
          <p:cNvPicPr>
            <a:picLocks noChangeAspect="1"/>
          </p:cNvPicPr>
          <p:nvPr/>
        </p:nvPicPr>
        <p:blipFill>
          <a:blip r:embed="rId13"/>
          <a:stretch>
            <a:fillRect/>
          </a:stretch>
        </p:blipFill>
        <p:spPr>
          <a:xfrm>
            <a:off x="31173713" y="28183974"/>
            <a:ext cx="7067767" cy="4094285"/>
          </a:xfrm>
          <a:prstGeom prst="rect">
            <a:avLst/>
          </a:prstGeom>
        </p:spPr>
      </p:pic>
      <p:sp>
        <p:nvSpPr>
          <p:cNvPr id="103" name="Google Shape;89;p13">
            <a:extLst>
              <a:ext uri="{FF2B5EF4-FFF2-40B4-BE49-F238E27FC236}">
                <a16:creationId xmlns:a16="http://schemas.microsoft.com/office/drawing/2014/main" id="{8E202271-7A3F-4A35-B403-BD5EBF8E6192}"/>
              </a:ext>
            </a:extLst>
          </p:cNvPr>
          <p:cNvSpPr txBox="1"/>
          <p:nvPr/>
        </p:nvSpPr>
        <p:spPr>
          <a:xfrm>
            <a:off x="25630223" y="27607356"/>
            <a:ext cx="5424539" cy="3656240"/>
          </a:xfrm>
          <a:prstGeom prst="rect">
            <a:avLst/>
          </a:prstGeom>
          <a:noFill/>
          <a:ln>
            <a:noFill/>
          </a:ln>
        </p:spPr>
        <p:txBody>
          <a:bodyPr spcFirstLastPara="1" wrap="square" lIns="98730" tIns="164520" rIns="98730" bIns="164520" anchor="t" anchorCtr="0">
            <a:spAutoFit/>
          </a:bodyPr>
          <a:lstStyle/>
          <a:p>
            <a:r>
              <a:rPr lang="en-US" sz="2400" kern="1400" dirty="0">
                <a:solidFill>
                  <a:srgbClr val="5B5C5D"/>
                </a:solidFill>
                <a:latin typeface="Arial Nova" panose="020B0604020202020204" pitchFamily="34" charset="0"/>
                <a:ea typeface="SimSun" panose="02010600030101010101" pitchFamily="2" charset="-122"/>
              </a:rPr>
              <a:t>Using histogram plots for the</a:t>
            </a:r>
          </a:p>
          <a:p>
            <a:r>
              <a:rPr lang="en-US" sz="2400" kern="1400" dirty="0">
                <a:solidFill>
                  <a:srgbClr val="5B5C5D"/>
                </a:solidFill>
                <a:latin typeface="Arial Nova" panose="020B0604020202020204" pitchFamily="34" charset="0"/>
                <a:ea typeface="SimSun" panose="02010600030101010101" pitchFamily="2" charset="-122"/>
              </a:rPr>
              <a:t>remaining properties a rough estimation of their distribution is made. Leveraging the simulated Cluster count, and evaluating their dependencies on the # of Nodes, the remaining network properties are simulated.</a:t>
            </a:r>
          </a:p>
          <a:p>
            <a:endParaRPr lang="en-US" sz="2400" dirty="0">
              <a:solidFill>
                <a:srgbClr val="5B5C5D"/>
              </a:solidFill>
              <a:latin typeface="Arial Nova" panose="020B0604020202020204" pitchFamily="34" charset="0"/>
              <a:ea typeface="SimSun" panose="02010600030101010101" pitchFamily="2" charset="-122"/>
            </a:endParaRPr>
          </a:p>
        </p:txBody>
      </p:sp>
      <p:pic>
        <p:nvPicPr>
          <p:cNvPr id="109" name="Picture 108">
            <a:extLst>
              <a:ext uri="{FF2B5EF4-FFF2-40B4-BE49-F238E27FC236}">
                <a16:creationId xmlns:a16="http://schemas.microsoft.com/office/drawing/2014/main" id="{AD35485F-E378-4FF3-A623-8493598D007E}"/>
              </a:ext>
            </a:extLst>
          </p:cNvPr>
          <p:cNvPicPr>
            <a:picLocks noChangeAspect="1"/>
          </p:cNvPicPr>
          <p:nvPr/>
        </p:nvPicPr>
        <p:blipFill>
          <a:blip r:embed="rId14"/>
          <a:stretch>
            <a:fillRect/>
          </a:stretch>
        </p:blipFill>
        <p:spPr>
          <a:xfrm>
            <a:off x="26011169" y="31171145"/>
            <a:ext cx="3790924" cy="2673865"/>
          </a:xfrm>
          <a:prstGeom prst="rect">
            <a:avLst/>
          </a:prstGeom>
        </p:spPr>
      </p:pic>
      <p:pic>
        <p:nvPicPr>
          <p:cNvPr id="111" name="Picture 110">
            <a:extLst>
              <a:ext uri="{FF2B5EF4-FFF2-40B4-BE49-F238E27FC236}">
                <a16:creationId xmlns:a16="http://schemas.microsoft.com/office/drawing/2014/main" id="{0CF13467-2D65-4F91-B106-91115BEEA50C}"/>
              </a:ext>
            </a:extLst>
          </p:cNvPr>
          <p:cNvPicPr>
            <a:picLocks noChangeAspect="1"/>
          </p:cNvPicPr>
          <p:nvPr/>
        </p:nvPicPr>
        <p:blipFill>
          <a:blip r:embed="rId15"/>
          <a:stretch>
            <a:fillRect/>
          </a:stretch>
        </p:blipFill>
        <p:spPr>
          <a:xfrm>
            <a:off x="25895799" y="20353517"/>
            <a:ext cx="11943800" cy="6417090"/>
          </a:xfrm>
          <a:prstGeom prst="rect">
            <a:avLst/>
          </a:prstGeom>
        </p:spPr>
      </p:pic>
      <p:pic>
        <p:nvPicPr>
          <p:cNvPr id="116" name="Picture 115">
            <a:extLst>
              <a:ext uri="{FF2B5EF4-FFF2-40B4-BE49-F238E27FC236}">
                <a16:creationId xmlns:a16="http://schemas.microsoft.com/office/drawing/2014/main" id="{46DAB266-138D-4543-B27D-2E8D92A80233}"/>
              </a:ext>
            </a:extLst>
          </p:cNvPr>
          <p:cNvPicPr>
            <a:picLocks noChangeAspect="1"/>
          </p:cNvPicPr>
          <p:nvPr/>
        </p:nvPicPr>
        <p:blipFill>
          <a:blip r:embed="rId16"/>
          <a:stretch>
            <a:fillRect/>
          </a:stretch>
        </p:blipFill>
        <p:spPr>
          <a:xfrm>
            <a:off x="19771376" y="19933598"/>
            <a:ext cx="5427633" cy="887885"/>
          </a:xfrm>
          <a:prstGeom prst="rect">
            <a:avLst/>
          </a:prstGeom>
        </p:spPr>
      </p:pic>
      <p:pic>
        <p:nvPicPr>
          <p:cNvPr id="118" name="Picture 117">
            <a:extLst>
              <a:ext uri="{FF2B5EF4-FFF2-40B4-BE49-F238E27FC236}">
                <a16:creationId xmlns:a16="http://schemas.microsoft.com/office/drawing/2014/main" id="{77C5F2B3-2675-4FBB-9AEC-410B405DF21B}"/>
              </a:ext>
            </a:extLst>
          </p:cNvPr>
          <p:cNvPicPr>
            <a:picLocks noChangeAspect="1"/>
          </p:cNvPicPr>
          <p:nvPr/>
        </p:nvPicPr>
        <p:blipFill>
          <a:blip r:embed="rId17"/>
          <a:stretch>
            <a:fillRect/>
          </a:stretch>
        </p:blipFill>
        <p:spPr>
          <a:xfrm>
            <a:off x="49320450" y="34728787"/>
            <a:ext cx="1123960" cy="1428045"/>
          </a:xfrm>
          <a:prstGeom prst="rect">
            <a:avLst/>
          </a:prstGeom>
        </p:spPr>
      </p:pic>
      <p:pic>
        <p:nvPicPr>
          <p:cNvPr id="119" name="Picture 118">
            <a:extLst>
              <a:ext uri="{FF2B5EF4-FFF2-40B4-BE49-F238E27FC236}">
                <a16:creationId xmlns:a16="http://schemas.microsoft.com/office/drawing/2014/main" id="{F70AE74A-BA7D-4F2D-A351-27C891005A14}"/>
              </a:ext>
            </a:extLst>
          </p:cNvPr>
          <p:cNvPicPr>
            <a:picLocks noChangeAspect="1"/>
          </p:cNvPicPr>
          <p:nvPr/>
        </p:nvPicPr>
        <p:blipFill>
          <a:blip r:embed="rId18"/>
          <a:stretch>
            <a:fillRect/>
          </a:stretch>
        </p:blipFill>
        <p:spPr>
          <a:xfrm>
            <a:off x="7527144" y="18021325"/>
            <a:ext cx="5163169" cy="2679042"/>
          </a:xfrm>
          <a:prstGeom prst="rect">
            <a:avLst/>
          </a:prstGeom>
        </p:spPr>
      </p:pic>
    </p:spTree>
    <p:extLst>
      <p:ext uri="{BB962C8B-B14F-4D97-AF65-F5344CB8AC3E}">
        <p14:creationId xmlns:p14="http://schemas.microsoft.com/office/powerpoint/2010/main" val="8978577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10389</TotalTime>
  <Words>737</Words>
  <Application>Microsoft Office PowerPoint</Application>
  <PresentationFormat>Custom</PresentationFormat>
  <Paragraphs>90</Paragraphs>
  <Slides>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Arial</vt:lpstr>
      <vt:lpstr>Arial Nova</vt:lpstr>
      <vt:lpstr>Calibri</vt:lpstr>
      <vt:lpstr>Calibri Light</vt:lpstr>
      <vt:lpstr>Cambria Math</vt:lpstr>
      <vt:lpstr>Source Sans Pro</vt:lpstr>
      <vt:lpstr>Source Sans Pro Light</vt:lpstr>
      <vt:lpstr>Source Sans Pro SemiBold</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PRIORITIZING NETWORK PROPERTIES OF TCR REPERTOIRE – A NOVEL APPROACH TO  SELECT NETWORK SIGNATURES FROM TCR REPERTOIRE DATA Shilpika Banerjee1, Li Zhang2, Tao He1 1Department of Mathematics, San Francisco State University 2School of Medicine, University of California, San Francisco sbanerjee2@mail.sfsu.edu, hetao@sfsu.edu, Li.Zhang@ucsf.edu Brian Neal1, Hai Yang2, Jason Cham3, Zenghua Fan4, Tao He1, Lawrence Fong2,4, Li Zhang2,4,5 1Department of Mathematics, San Francisco State University, San Francisco, USA; 2Helen Diller Family Comprehensive Cancer Center, University of California, San Francisco, San Francisco, USA; 3Department of Medicine, Scripps Green Hospital, La Jolla, USA;  4Department of Medicine, University of California San Francisco, San Francisco, USA; 5Department of Epidemiology &amp; Biostatistics, University of California San Francisco, San Francisco, USA.</dc:title>
  <dc:creator>Aritra Sengupta</dc:creator>
  <cp:lastModifiedBy>Aritra Sengupta</cp:lastModifiedBy>
  <cp:revision>100</cp:revision>
  <dcterms:created xsi:type="dcterms:W3CDTF">2022-10-17T05:41:01Z</dcterms:created>
  <dcterms:modified xsi:type="dcterms:W3CDTF">2022-10-28T23:12:19Z</dcterms:modified>
</cp:coreProperties>
</file>